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3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4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8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5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6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7E83-F49D-4497-B2FA-523D20EA7B66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6D7A-C80F-4408-A7D2-243C9CC6E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5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uact=8&amp;docid=zdvHTbWJuBEGDM&amp;tbnid=jP6bFz-UeaFQ3M:&amp;ved=0CAUQjRw&amp;url=http://www.campscience.org/2011/06/icarus-bird-feather-physics.html&amp;ei=XQ9aU-qhO8vo7AaCrYGIAQ&amp;bvm=bv.65397613,d.ZGU&amp;psig=AFQjCNFI8wdjxanxGH1B94nFVnCMuVDfxA&amp;ust=139849735115829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19" y="5573597"/>
            <a:ext cx="9144000" cy="128440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QDxQUEhQWFBUQFBAVFRAQFhAPEBQXFRQWFxQVFRUXHSceFxkjGhUWHy8gIycpLC0sFR4xNTAqNSYrLCsBCQoKDgwOGg8PFywcHCQpLSksLCwpLSw0KSksLCopKSwsKSw2KSwpKSwsKSkpKSw1NSkpLCwpLCksLCwpLCwpLP/AABEIANAA8gMBIgACEQEDEQH/xAAcAAEAAQUBAQAAAAAAAAAAAAAABgEDBAUHAgj/xABIEAABAwEFAwYLBQUGBwAAAAABAAIDEQQSITFBBRNRBiJhcZGhByMkMkJScnOBs8EUYrGy0TSCovDxFjOjtMLhFUNTVGN0k//EABkBAQEAAwEAAAAAAAAAAAAAAAAEAgMFAf/EACQRAQABBAICAgMBAQAAAAAAAAABAgMEETEyEiEiQTNxgWET/9oADAMBAAIRAxEAPwDt0kgaCSQAMyaABaOzcvbBI2821wUq4VMjG1uuLSQCcRUGh10W5tAwHtM4H0hx/rwXqGztYKNAaCSSGgNFXGrjQakkk9aDTRcuLE7e0tMR+ztD5DfbRrDSjq5EYgVGuGaQ8ubC5rXC1QAOAcL0jGuoRUVBNQaHIrPtLY2Oqbrb7qucQ0XqMLauJ6KCuOGGqyoYmtaGtAa1oADW81oAwAAGQA0QYGx+UtntZeLPMyQxOuvDCCWnQ9IOhGBWzWK2zNY8XWgVL3G6GirjSric6njrqspAWn2lytstnlEM08bJCwv3bnAOuimJrlUkAA4nTVbcrEZZWuc4uaCQXAEtANHNbeAOZBoK8adAQaw8u7Dchf8AaYrtprunXgL10EuOPmhtMa0ocM8Fe/tnYf8Au7P/APWP9VmxWNlaXG0jLCwXWgNoygLOoEjClBhksuiDVbN5V2W0yvihnjkfGGlzWOBwdSjgcnDGmGuC2yxZLO0OvBoq9zC5wDauoKAuJ4CgrmNFlICIiAiIgIiICIiAiIgIiICIiAiIgIiICIiCzaBgPaZoHekOOXXoq2mdscbnvN1rGuc5xyaGipJ6gFS0ioHtM0vekOzr0UR8K+0jFs4sBobQ9kXTdxc/tDafvLyZ1G3sRudOQcqNuv2haXzSVumojjdiI4681lOJwLuJ6hSdeCTle/efYpnFzS1xgc4kuaWiroq6tu1c0aXXDKgHOmx4Hq+oWdyete4tlnl/6c0RPVeAd/CStMXPbfNr0+injntw0djQGmWun1V5WHjnt6A7GhPDXT6q+t6dQrHioL5OAvEk0LfRbjXXr6OhZBUf5V2rdbPtrxgRHMAQCMXRhoOOeJGWCDndk8M0wtLnOiY6B7zRrAWTiOtGG8Tdc67TAgA1zC6zsvakdpibJE6814BByIqAaOGbXUIqDiF80iOlMMqYHLM4KY+DblO6zW0Me4mK1uDX1yEjvMk6CTzT0EcAtcXIbZtzEO12htbuFec3QO+PR1q8rE4rdw9JuhdTp6OtX1sahERAREQEREBERAREQEREBERAREQEREBERBZtIwHtM0J9IcPxXM/C7tOssdnoCBHva6teX3WmvC614I+8DoF0y05D2met6w4f04ri3hBtG82lP9zdsH7rG17yVov1aoUY1PlWjEbMHeyPztXuy2cOe0F1wEi88+i3NzqakCtBqaDVXI281/Q1vzGLw1qg8pdLwh3/AGTbvtEUE1Kb2O+AakgODTQkYV/kLZqOciZb1gsZ4QlvpehzdMNNVI11aZ3G3HqjUzChUQ8Is13Zlp+++JmF7V8dRj0A5YKXlQPwpT0sN2vn2lgpUnBsZdrliBgMFjcnVMyytRuuIcjezL2W94qvJBGIwIxB4EYgrJmZzh7EXfG0/VViN1wdQG6QQHCoqMqjXHGi53m6n/N9BWefeQxOIxduiRRxoSKkYZEGuaz1DPBzbTJs9l4kuZPK0ucXEkueZKkjMnea4KZrpUzuNuTXT41TAiIsmIiIgIiICIiAiIgIiICIiAiIgIiICIiCxaTgPaZqR6Q4fguD7Zm3lpnf680zvgXup3UXdrdLdZerS6Qc7uR7+rVcCpUV449uKjyZ4hdiR7mXiJvMl9lnzWK2xqyYW+Lm9mP50atRNUmlzrvg8lrYIB6ptIpUjKUnLI56qWKF+DSTyQCuUs+Faeo7zdfO+HxU0XTt9Ice73n9qFc38LMvi4m5+OlOd6l2NgpT0fPy/VdIK5f4WJedEK5faDmDTCGmWWRw/VY3+ks8f8kIJa2+M6mxfKYlxXtospO8cC0djGj6IGLnS6scOheCuXxEza5TxnMjzmAaZ+ZkuiLmfgtlo6duVTZjndrjIKdPUumLo2OkOVkfkkREW5oEREBERAREQEREBERAREQEREBERAREQavlNNcsczuEb9QPRPb1LijmUC7JyzdSwT9LANNXAa9a5DIzBQ5PaHQxOsseBvi5+hkXz41agCyYB4u0e7j/AMxErNmCnlZH26X4M3+Je3hM80qNY49MzkpwoF4M3YSj7zDpqwjr00U9XRs9Icm/+SVCuU+FQ1tDRwjdw1J4dWuPcurFcm8JmNsd0Rt4a3jp164rHI6M8b8iMbVb5VL0SOHZgqhq97X/AGyf30vc8r21igq5dKOISnwaPpaZB60bNQMpBxzzyXUQuW+DzC2HpjPDSSPj/VdSV+P0czJ/IIiLenEREBERAREQEREBERAREQEREBERAREQaHlv+wS9O6HH/mMXKpG4LqnLceQydcXzGrmMrcFBkdnRxen9Ylnb4q0+5j/zMKxrKFmQDxdp9w3utECxrG1aZ4UxPKfeDd1JZR91h04uHXrougLnfg9NLS4cYj3ObrpmuiK6x0czI/JKhXJfCE2tuk6o9APQGPT1/DRdbXJ+XLa2+Tri+WxeZHX+s8Xv/Eb2pjbJ/fz/ADHLJYzBWdoN8stHv5/mOWYxuChq5dCOIbrkNhbmdLXjQ8Dr1Lqa5byPHl0X7+lfQdj0ZZrqStxujnZPf+CIipTCIiAiIgIiICIiAiIgIiICIiAiIgIiINHyzbWxSdcXzGrmkrMF1HlRHesc3Q2vYQfouayMwUOR2hfi9Z/bAssdWWn/ANZ57JoCsWxtWzsTP2gcbLP3OY76LCsjMVpnhVHMplyFlDbRdpi9jqu4XaG6PxJ6Bwx6CubckzS2RdN8drHLpKsx5+LnZEfMXLOWjK26T2ovlxrqa5jywb5c/wBuL8ka8yOsft7jdp/SM7QZ5ZP7+f5jlmsZgrW0oqWyf38/zHLMYzBRVcuhv1DZ8mLTu7VEBm9wa52pB9EcG6nUkDIBdNC5XscUtMPvYvzBdUVmNPqUGTHygREVSUREQEREBERAREQEREBERAREQEREBERBibVivwSt4xyD+ErmDmYLrDhUda5hJBdJHqkjsNPoo8mOJWYs8wwtnx8+QcbPax/hOP0WDZGYrc7Jj8oA9Zk7e2F611kZl8FN9LPuW62BhaoT98DtBH1XSlzjZIpPF7yP8wXRgq8biUOT2hVc05WjyuT2mfkYulrnPKxnlMvW0/wNXuR1h5jdmj2rF5ZP76X85WQ1mC97Yi8tn96/vNVcDVHVzK6J9Q9WAUmjPCSP84XUFzKzN8Yz22fmC6aqsbiUeTzCqVVKqBcu+X7rO4wWUt3jabyVwviOoqGtBwc7ImuAqMDU0pqqimNynoomudUp8ijPIrleLdG8Oo2WI85owDmEm48dYwI0IOhCky9pqiqNw8qpmmdSIioV6xYm0tpNgZedrUNHEhrnU6MGleYdptdI5mRbJuxU+e4RiR1B0A9xWj5TVkF04OaSKaGv928dBF9nQX9SwYLSXSB4qTWSjW4OLpX1cB94taxgOjWvPCuibuqtN0Wt07TeqqsawOcYwXODicSWeZnk3oGVdaLJW9pEREBERAREQEREBERBQqA7as920SDi4kfvc76qfqJ8qrPSZrvXbT4tP6EKfIjdO1GPOqtNBsptLVF0up2tI+qwLPFT4La2RtJ4jwkj/MFZdBSRw4OeOxxUX0uifa/s1nj4/eR/mC6GFBdkx1tEXttPZj9FOgq8biUeTzCpUA5WR+USdIYf4G/op+oVyri8e7pY09xH0WWR1Y4/ZqNsx+Vyni4Hta0/VUDFk7Tj8eTxbEf8Nq8XFFVyup4hSzR+MZ7bPzBdHUE2VBenjH32ns5x/BTxV43Eo8mfcMbaFq3UMkhx3bHupxugn6LiUcRfKXOxc8vc48S4OLu8ldW5aWlzLNzCWl0kYqMxSrv9OSgNns4MoIAFa4DIc01pwHRoteTO6ohuxY1TNTF5J2v7NbIn5NJuP9l9Aew3T+6uzhcisOzA4gv5sbSL7/8AS3i86AcarqmzLUJYWPApfa00zpUYivRks8aZ1MNeVqZiWUiIq0bXbS2YJesfzgdPwNBwBWJY9hkagA56mnDuyrTrW8XiPJapt0zVtsi5VFPiqxtBQaaZBekRbWsREQEREBERAREQEREBaflLZr0N7WMg/A4H6di3CtzxhzSDk4EHqOaxrp8qZhlTPjMSgN2hB4EHsKvW2Gk8ntuPaa/VXLTZSxzmnNuvHUH4q9bmVkJ9YMPR5oXM/wAdHe/b3yfhraGn1Q491PqpetFyegpV3HAHKtDjQaNr2nsW9V1iNUor1W6hRflVD4xp9ZlOwn9VKFpuUkQLGk1wJFRjSo1HA0Xt6N0S8szquEdt8dXsPGKL8tPorN1ZtpbzYz/4wOxxVgNXPnlfHqG05N2bn3qY0w6Ades0oOoqTrW7Fs9yPHznGrj06D4Ci2S6Nqnxphz7tXlUj3K6UXGNcy8xxcS4YOY4UukHLU4HNROywjeCmPnUOXolTTlDO5gF15ZnoCx33SaGh4VwOKjcZvvBIAPOqWgNDuY7Nowr0jipb/ZVYn4NbFZXPIaMaDAZBo1NcmjiV0HYsIZAxocHXG0vNyJ1p0KHWMtYauZfpSjSaR4auwx6lL9jWh8kd54pecboAoLuAFO9Z4+t/wCscjev8bBERWIxeIsl6XiDzQvPsXERF6CpVVVsP51OACC4iIgIvLivN/uQXEXhpqvaAiIgKhCqiDS7YsYOOuh+nSFrJGAllcasaKY6VGmPYpPaWVbTKuZGdNaLUM2eToKsqbpyIJqB3ZqO7b+XpVbufH22GzmUb2Y0u5ZADQLNVuEc0Z6Z5/FXFVTGoTTO5FibTjvRkYHoOFeo6HgsteXtqMV7MbjRE6naJTt5jM8L4xwOdce9ZGzbFedWuXq1cf0Cv2uyXSBTC+aDIUJIGOmQ7Vs7AwgChq06HzmngoaLe6vauu58fTKijDQANF7VAqq9GwreTSnHTmAfG8tBNZLrwbpbg7MADzTkRge5SeaOo/XELQ2uGjsKU51btQDge3NS36ftTZn6a6ywAkC45ztLrgO4tKlWz4S1nOwJxpec8/FxzK0tisdHAmhHRUUPDGhaVIYxh+uaWKde3l+rb2iIqk6i8WfzQvZVuy+YOoLH7e/S6iIsnjxJIGipNBxOS08FpLpq6XqEaghrhQ/F/wDAVmbalDYXXiACKGoa4EHMEOIFKakjrC01leWUJBJq0i9zS4AYVOPACtThqStF2rUw226dxKThVWLs6QujBcbxNecBQHHMDQcOiiySt7U8POC1Vp2kGkcHYV4EYHuoVn2oGmHaM/wxUO2lKd4Qeun89akv3PFTZt+UpfZbUHCvTT+e9ZYUd2E8nHHo9Ucfj0qRNW61V5U7arlPjVpVERbWsREQUKxiaSj7zT/Cf91klWZYquafVJ7CD/ssK49entK8qqgVVm8ERUqgxbS0GRtcnBw/A/RZDGgfHFeJY7xafVNe4hXAVhTGpl7M+oekRUJWbwKwrTEAMfScxvwvDBZysWmK9d+65p7FhXG4ZUzqVmCy80VzHNPSBgKrMaKIFVZRGnkzsRFS8vXjzIaAngCvFk/u2+y38F6mbVpHEEdoSFtGgcAB2BYe/J79LiIizeMTaVk3sZbrmDUtIIxBBGIPSO/JaJmzngXLtK6C4wHEXsWUHDENBywBUnvKy6Kr2urkHCnXT9FquUeWmyivxe7PHdY0cABhgMOA0CuKgKqtrWtytWhtmyDI+tTjUAZtGppXq6ApDVW3RVc0+rXDr1/nitVy3Fce2yiuaOGusFhIxJGGFHBxPYTh3rahKKqzppimNQxqqmqdyIiLJiIiIMXaUF+F7auFWmhjc+N9RiKOYQ4GtMioFZLZb2tihEdoI3djdJJKJ3SCQvshmpISSQRLPVpOG6IugDndHVKIMHYN/wCyQb29vNzDfv1v3922/errWtVnpREBaDlNZppJbK2K9d3rzLdfNCy6InkX3xGtL1KDImlVv1SiDmf9oLdZYQZLzSWAtdPG+V8kghs9IyC7mgufLVwHnNAzwdtNmT29r7KyQymO9AZH7klxEkNpBjlJqTdfHDV4oQZcaCimslna4gloJaatJAJaeIOhXu6gBR7llvAyMxb1xa8kwwCdu+5pox0sOMWOIc7mV84UykSpRBBbTtvad2UtiALH2ktZuZHkiOOZ0bK4BweWQgOaTjI4YGitWzbduimuuvC88wtkEEku8uC2va5kIdQuIjhqRoa5UpP6KhYEEHsm17ezmvhkLpJA4eLfK1tbTPvml4NA1se6u10xFcaeP+M7Ta01jvVoCWwPaWilkc6QAF14gTWhobQ13GRIIM8olEGHsmSR9njdMAJHMaXhge1t4jGgeA4dRFQodaYLa0SuG+rJabYGlr7S94jaZ90d2TcY3+7DboxFNaKfUVKIIBauUlubIGOaWbx0gF2zPleHNZO7dxtveNZzITvBgd4cvQ8u23tKJjwIHue4yvYDG+Zo51rL2XwaXRSzBtaVDsK1w6BcVaIIPaNrbSjc4XN43EX2wOaWitkJkABdeNJ5wG0P7PkSHAy7ZUsjoI3TACRzGF4aHhocQK0DgHDHQioWVRVQQflRNbGW0vswlc1lmLmsaJnwueIrYaEDxbiXizgjzzVt00qrVttu0GMmYwSFxbb7kjIXudfYCYXgvqwNddo1gNauGBGLZ5RKIIXsLaFu+1Njex25dLanbyZkoc5hntN2hDaRkNbBda67zXnPCk0Siqgg9vktbLTO+Bs75GzSFsb979jdALG26AHERl2/yuUdWtSBVeZdubSa2rITK2khaXQuikc2NxaL0ZNWPeZIyAaYQPNMaCc0SiCC2zbu0ISLwa7ePliaDFuxfM74ICCXc4GscxGdxjyFOWDAVNTxyr0qj4QSCQCWkkEgEgkEEjhgSPiV7QERE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2053" y="-1115785"/>
            <a:ext cx="272142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5" descr="fea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00" y="1885972"/>
            <a:ext cx="4602583" cy="34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355968" y="16472"/>
            <a:ext cx="2248883" cy="21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437392" y="131998"/>
            <a:ext cx="2248883" cy="21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0940013">
            <a:off x="1608623" y="324671"/>
            <a:ext cx="54138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arts of a feather</a:t>
            </a:r>
            <a:endParaRPr lang="en-US" sz="60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48A94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732222">
            <a:off x="985722" y="503342"/>
            <a:ext cx="989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8A9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 panose="02000503000000020004" pitchFamily="2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13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26654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02" b="94872" l="4082" r="95627">
                        <a14:foregroundMark x1="4082" y1="86325" x2="4082" y2="86325"/>
                        <a14:foregroundMark x1="18659" y1="94872" x2="18659" y2="94872"/>
                        <a14:foregroundMark x1="93586" y1="56838" x2="93586" y2="56838"/>
                        <a14:foregroundMark x1="95627" y1="87179" x2="95627" y2="87179"/>
                        <a14:foregroundMark x1="25656" y1="23932" x2="25656" y2="23932"/>
                        <a14:foregroundMark x1="10496" y1="38462" x2="10496" y2="38462"/>
                        <a14:foregroundMark x1="36735" y1="27350" x2="36735" y2="27350"/>
                        <a14:foregroundMark x1="74052" y1="27350" x2="74052" y2="27350"/>
                        <a14:foregroundMark x1="75510" y1="26496" x2="75510" y2="26496"/>
                        <a14:backgroundMark x1="52187" y1="69231" x2="52187" y2="69231"/>
                        <a14:backgroundMark x1="53644" y1="59829" x2="53644" y2="59829"/>
                        <a14:backgroundMark x1="61516" y1="71368" x2="61516" y2="71368"/>
                        <a14:backgroundMark x1="66181" y1="72650" x2="66181" y2="72650"/>
                        <a14:backgroundMark x1="71429" y1="67094" x2="71429" y2="67094"/>
                        <a14:backgroundMark x1="69679" y1="62393" x2="69679" y2="62393"/>
                        <a14:backgroundMark x1="62974" y1="62821" x2="62974" y2="62821"/>
                        <a14:backgroundMark x1="49271" y1="70513" x2="49271" y2="70513"/>
                        <a14:backgroundMark x1="59184" y1="76923" x2="59184" y2="76923"/>
                        <a14:backgroundMark x1="63557" y1="67521" x2="63557" y2="67521"/>
                        <a14:backgroundMark x1="69388" y1="57692" x2="69388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02624"/>
            <a:ext cx="1584176" cy="10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36296" y="6021288"/>
            <a:ext cx="1098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own head-dress</a:t>
            </a:r>
            <a:r>
              <a:rPr lang="en-GB" sz="10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000" b="1" i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49" b="95668" l="0" r="100000">
                        <a14:foregroundMark x1="5751" y1="14440" x2="5751" y2="14440"/>
                        <a14:foregroundMark x1="10863" y1="15884" x2="10863" y2="15884"/>
                        <a14:foregroundMark x1="16294" y1="17690" x2="16294" y2="17690"/>
                        <a14:foregroundMark x1="20447" y1="31047" x2="20447" y2="31047"/>
                        <a14:foregroundMark x1="27157" y1="38989" x2="27157" y2="38989"/>
                        <a14:foregroundMark x1="9585" y1="40794" x2="9585" y2="40794"/>
                        <a14:foregroundMark x1="17572" y1="57401" x2="17572" y2="57401"/>
                        <a14:foregroundMark x1="18850" y1="73646" x2="18850" y2="73646"/>
                        <a14:foregroundMark x1="65815" y1="34296" x2="65815" y2="34296"/>
                        <a14:foregroundMark x1="62620" y1="70397" x2="62620" y2="70397"/>
                        <a14:foregroundMark x1="72843" y1="80866" x2="72843" y2="80866"/>
                        <a14:foregroundMark x1="81789" y1="61733" x2="81789" y2="61733"/>
                        <a14:foregroundMark x1="88179" y1="42238" x2="88179" y2="42238"/>
                        <a14:foregroundMark x1="71565" y1="19134" x2="71565" y2="19134"/>
                        <a14:foregroundMark x1="44409" y1="20939" x2="44409" y2="20939"/>
                        <a14:foregroundMark x1="31629" y1="29242" x2="31629" y2="29242"/>
                        <a14:foregroundMark x1="28754" y1="69314" x2="28754" y2="6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940"/>
            <a:ext cx="1735732" cy="15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:\Brand tools\Logos\ROYAL SOCIETY OF BIOLOGY LOGO ARTWORK\Online - RGB\RSB_colour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7" y="6068184"/>
            <a:ext cx="142494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8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437394" y="-44438"/>
            <a:ext cx="2248883" cy="21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19" y="5573597"/>
            <a:ext cx="9144000" cy="128440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03316"/>
              </p:ext>
            </p:extLst>
          </p:nvPr>
        </p:nvGraphicFramePr>
        <p:xfrm>
          <a:off x="4484398" y="3836185"/>
          <a:ext cx="4320480" cy="1927204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4490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003D7D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Semiplumes</a:t>
                      </a:r>
                      <a:r>
                        <a:rPr lang="en-GB" sz="110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003D7D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half-way between a contour feather and a down feather. These occur between the contour feathers and help to supply insulation and a certain amount of form as well.</a:t>
                      </a:r>
                    </a:p>
                  </a:txBody>
                  <a:tcPr marL="24601" marR="24601" marT="24601" marB="2460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7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003D7D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Filoplumes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very small and have only a very few barbs at their tips. They are believed to have a sensory function, helping birds keep their feathers in order.</a:t>
                      </a:r>
                    </a:p>
                  </a:txBody>
                  <a:tcPr marL="24601" marR="24601" marT="24601" marB="2460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884099" cy="326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26654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872" l="4082" r="95627">
                        <a14:foregroundMark x1="4082" y1="86325" x2="4082" y2="86325"/>
                        <a14:foregroundMark x1="18659" y1="94872" x2="18659" y2="94872"/>
                        <a14:foregroundMark x1="93586" y1="56838" x2="93586" y2="56838"/>
                        <a14:foregroundMark x1="95627" y1="87179" x2="95627" y2="87179"/>
                        <a14:foregroundMark x1="25656" y1="23932" x2="25656" y2="23932"/>
                        <a14:foregroundMark x1="10496" y1="38462" x2="10496" y2="38462"/>
                        <a14:foregroundMark x1="36735" y1="27350" x2="36735" y2="27350"/>
                        <a14:foregroundMark x1="74052" y1="27350" x2="74052" y2="27350"/>
                        <a14:foregroundMark x1="75510" y1="26496" x2="75510" y2="26496"/>
                        <a14:backgroundMark x1="52187" y1="69231" x2="52187" y2="69231"/>
                        <a14:backgroundMark x1="53644" y1="59829" x2="53644" y2="59829"/>
                        <a14:backgroundMark x1="61516" y1="71368" x2="61516" y2="71368"/>
                        <a14:backgroundMark x1="66181" y1="72650" x2="66181" y2="72650"/>
                        <a14:backgroundMark x1="71429" y1="67094" x2="71429" y2="67094"/>
                        <a14:backgroundMark x1="69679" y1="62393" x2="69679" y2="62393"/>
                        <a14:backgroundMark x1="62974" y1="62821" x2="62974" y2="62821"/>
                        <a14:backgroundMark x1="49271" y1="70513" x2="49271" y2="70513"/>
                        <a14:backgroundMark x1="59184" y1="76923" x2="59184" y2="76923"/>
                        <a14:backgroundMark x1="63557" y1="67521" x2="63557" y2="67521"/>
                        <a14:backgroundMark x1="69388" y1="57692" x2="69388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02624"/>
            <a:ext cx="1584176" cy="10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6296" y="6021288"/>
            <a:ext cx="1098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own head-dress</a:t>
            </a:r>
            <a:r>
              <a:rPr lang="en-GB" sz="10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000" b="1" i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9" b="95668" l="0" r="100000">
                        <a14:foregroundMark x1="5751" y1="14440" x2="5751" y2="14440"/>
                        <a14:foregroundMark x1="10863" y1="15884" x2="10863" y2="15884"/>
                        <a14:foregroundMark x1="16294" y1="17690" x2="16294" y2="17690"/>
                        <a14:foregroundMark x1="20447" y1="31047" x2="20447" y2="31047"/>
                        <a14:foregroundMark x1="27157" y1="38989" x2="27157" y2="38989"/>
                        <a14:foregroundMark x1="9585" y1="40794" x2="9585" y2="40794"/>
                        <a14:foregroundMark x1="17572" y1="57401" x2="17572" y2="57401"/>
                        <a14:foregroundMark x1="18850" y1="73646" x2="18850" y2="73646"/>
                        <a14:foregroundMark x1="65815" y1="34296" x2="65815" y2="34296"/>
                        <a14:foregroundMark x1="62620" y1="70397" x2="62620" y2="70397"/>
                        <a14:foregroundMark x1="72843" y1="80866" x2="72843" y2="80866"/>
                        <a14:foregroundMark x1="81789" y1="61733" x2="81789" y2="61733"/>
                        <a14:foregroundMark x1="88179" y1="42238" x2="88179" y2="42238"/>
                        <a14:foregroundMark x1="71565" y1="19134" x2="71565" y2="19134"/>
                        <a14:foregroundMark x1="44409" y1="20939" x2="44409" y2="20939"/>
                        <a14:foregroundMark x1="31629" y1="29242" x2="31629" y2="29242"/>
                        <a14:foregroundMark x1="28754" y1="69314" x2="28754" y2="6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940"/>
            <a:ext cx="1735732" cy="15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20940013">
            <a:off x="1764429" y="515688"/>
            <a:ext cx="26287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eathers</a:t>
            </a:r>
            <a:endParaRPr lang="en-US" sz="60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48A94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732222">
            <a:off x="1132078" y="363334"/>
            <a:ext cx="8996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8A9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 panose="02000503000000020004" pitchFamily="2"/>
                <a:cs typeface="Arial" panose="020B0604020202020204" pitchFamily="34" charset="0"/>
              </a:rPr>
              <a:t>F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48A9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 panose="02000503000000020004" pitchFamily="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6950" y="1556792"/>
            <a:ext cx="5556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Contour Feathers</a:t>
            </a:r>
            <a:r>
              <a:rPr lang="en-GB" sz="1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bird its characteristic smooth round shape. They also give the bird its visual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coloring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provide a first level of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physical objects, sunlight, wind and rain. They are very important.</a:t>
            </a:r>
          </a:p>
          <a:p>
            <a:endParaRPr lang="en-GB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wordassociations.ru/image/600x/svg_to_png/tomas_arad_he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95" y="1682516"/>
            <a:ext cx="192497" cy="1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0797" y="2564904"/>
            <a:ext cx="60372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 Feathers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and lack the barbules and their accompanying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hooklets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not zipped together and do not look as neat.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they are soft and fluffy.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most of the insulation and are so good at this that 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mankind for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years collected down feathers from various birds to put into sleeping bags and jackets to help keep us warm.</a:t>
            </a:r>
          </a:p>
          <a:p>
            <a:r>
              <a:rPr lang="en-GB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21" name="Picture 2" descr="http://wordassociations.ru/image/600x/svg_to_png/tomas_arad_he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20" y="2668855"/>
            <a:ext cx="192497" cy="1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ordassociations.ru/image/600x/svg_to_png/tomas_arad_he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78" y="3933056"/>
            <a:ext cx="192497" cy="1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ordassociations.ru/image/600x/svg_to_png/tomas_arad_he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25" y="4869160"/>
            <a:ext cx="192497" cy="1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:\Brand tools\Logos\ROYAL SOCIETY OF BIOLOGY LOGO ARTWORK\Online - RGB\RSB_colour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7" y="6068184"/>
            <a:ext cx="142494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19" y="5573597"/>
            <a:ext cx="9144000" cy="128440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" r="24887"/>
          <a:stretch/>
        </p:blipFill>
        <p:spPr bwMode="auto">
          <a:xfrm>
            <a:off x="4045448" y="3497026"/>
            <a:ext cx="2532489" cy="20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31" y="1879847"/>
            <a:ext cx="1956066" cy="14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19" y="1889058"/>
            <a:ext cx="1995218" cy="14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31" y="3497026"/>
            <a:ext cx="1476857" cy="20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189475" y="427431"/>
            <a:ext cx="2248883" cy="21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26654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2" b="94872" l="4082" r="95627">
                        <a14:foregroundMark x1="4082" y1="86325" x2="4082" y2="86325"/>
                        <a14:foregroundMark x1="18659" y1="94872" x2="18659" y2="94872"/>
                        <a14:foregroundMark x1="93586" y1="56838" x2="93586" y2="56838"/>
                        <a14:foregroundMark x1="95627" y1="87179" x2="95627" y2="87179"/>
                        <a14:foregroundMark x1="25656" y1="23932" x2="25656" y2="23932"/>
                        <a14:foregroundMark x1="10496" y1="38462" x2="10496" y2="38462"/>
                        <a14:foregroundMark x1="36735" y1="27350" x2="36735" y2="27350"/>
                        <a14:foregroundMark x1="74052" y1="27350" x2="74052" y2="27350"/>
                        <a14:foregroundMark x1="75510" y1="26496" x2="75510" y2="26496"/>
                        <a14:backgroundMark x1="52187" y1="69231" x2="52187" y2="69231"/>
                        <a14:backgroundMark x1="53644" y1="59829" x2="53644" y2="59829"/>
                        <a14:backgroundMark x1="61516" y1="71368" x2="61516" y2="71368"/>
                        <a14:backgroundMark x1="66181" y1="72650" x2="66181" y2="72650"/>
                        <a14:backgroundMark x1="71429" y1="67094" x2="71429" y2="67094"/>
                        <a14:backgroundMark x1="69679" y1="62393" x2="69679" y2="62393"/>
                        <a14:backgroundMark x1="62974" y1="62821" x2="62974" y2="62821"/>
                        <a14:backgroundMark x1="49271" y1="70513" x2="49271" y2="70513"/>
                        <a14:backgroundMark x1="59184" y1="76923" x2="59184" y2="76923"/>
                        <a14:backgroundMark x1="63557" y1="67521" x2="63557" y2="67521"/>
                        <a14:backgroundMark x1="69388" y1="57692" x2="69388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02624"/>
            <a:ext cx="1584176" cy="10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36296" y="6021288"/>
            <a:ext cx="1098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own head-dress</a:t>
            </a:r>
            <a:r>
              <a:rPr lang="en-GB" sz="10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000" b="1" i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940013">
            <a:off x="1535689" y="568957"/>
            <a:ext cx="5764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  <a:r>
              <a:rPr lang="en-US" sz="48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ightly </a:t>
            </a:r>
            <a:r>
              <a:rPr lang="en-US" sz="4800" b="1" spc="50" dirty="0" err="1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coloured</a:t>
            </a:r>
            <a:r>
              <a:rPr lang="en-US" sz="48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birds</a:t>
            </a:r>
            <a:endParaRPr lang="en-US" sz="48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48A94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732222">
            <a:off x="713383" y="728443"/>
            <a:ext cx="10358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8A9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 panose="02000503000000020004" pitchFamily="2"/>
                <a:cs typeface="Arial" panose="020B0604020202020204" pitchFamily="34" charset="0"/>
              </a:rPr>
              <a:t>B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48A9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 panose="02000503000000020004" pitchFamily="2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49" b="95668" l="0" r="100000">
                        <a14:foregroundMark x1="5751" y1="14440" x2="5751" y2="14440"/>
                        <a14:foregroundMark x1="10863" y1="15884" x2="10863" y2="15884"/>
                        <a14:foregroundMark x1="16294" y1="17690" x2="16294" y2="17690"/>
                        <a14:foregroundMark x1="20447" y1="31047" x2="20447" y2="31047"/>
                        <a14:foregroundMark x1="27157" y1="38989" x2="27157" y2="38989"/>
                        <a14:foregroundMark x1="9585" y1="40794" x2="9585" y2="40794"/>
                        <a14:foregroundMark x1="17572" y1="57401" x2="17572" y2="57401"/>
                        <a14:foregroundMark x1="18850" y1="73646" x2="18850" y2="73646"/>
                        <a14:foregroundMark x1="65815" y1="34296" x2="65815" y2="34296"/>
                        <a14:foregroundMark x1="62620" y1="70397" x2="62620" y2="70397"/>
                        <a14:foregroundMark x1="72843" y1="80866" x2="72843" y2="80866"/>
                        <a14:foregroundMark x1="81789" y1="61733" x2="81789" y2="61733"/>
                        <a14:foregroundMark x1="88179" y1="42238" x2="88179" y2="42238"/>
                        <a14:foregroundMark x1="71565" y1="19134" x2="71565" y2="19134"/>
                        <a14:foregroundMark x1="44409" y1="20939" x2="44409" y2="20939"/>
                        <a14:foregroundMark x1="31629" y1="29242" x2="31629" y2="29242"/>
                        <a14:foregroundMark x1="28754" y1="69314" x2="28754" y2="6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33" y="188939"/>
            <a:ext cx="1735732" cy="15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:\Brand tools\Logos\ROYAL SOCIETY OF BIOLOGY LOGO ARTWORK\Online - RGB\RSB_colour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72" y="6068184"/>
            <a:ext cx="142494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6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19" y="5573597"/>
            <a:ext cx="9144000" cy="1284403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97" y="2276872"/>
            <a:ext cx="5034643" cy="34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3274" y="5047187"/>
            <a:ext cx="2617063" cy="3407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en-GB" dirty="0" smtClean="0"/>
              <a:t>Dr Klaus Schmitt, Germany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62189" y="1790779"/>
            <a:ext cx="808601" cy="3407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en-GB" dirty="0" smtClean="0"/>
              <a:t>Human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54383" y="1790779"/>
            <a:ext cx="485710" cy="3407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en-GB" dirty="0" smtClean="0"/>
              <a:t>Bee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781219"/>
            <a:ext cx="506641" cy="3407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en-GB" dirty="0" smtClean="0"/>
              <a:t>Bird</a:t>
            </a:r>
            <a:endParaRPr lang="en-GB" dirty="0"/>
          </a:p>
        </p:txBody>
      </p:sp>
      <p:pic>
        <p:nvPicPr>
          <p:cNvPr id="11" name="Picture 7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310264" y="387609"/>
            <a:ext cx="2248883" cy="21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26654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872" l="4082" r="95627">
                        <a14:foregroundMark x1="4082" y1="86325" x2="4082" y2="86325"/>
                        <a14:foregroundMark x1="18659" y1="94872" x2="18659" y2="94872"/>
                        <a14:foregroundMark x1="93586" y1="56838" x2="93586" y2="56838"/>
                        <a14:foregroundMark x1="95627" y1="87179" x2="95627" y2="87179"/>
                        <a14:foregroundMark x1="25656" y1="23932" x2="25656" y2="23932"/>
                        <a14:foregroundMark x1="10496" y1="38462" x2="10496" y2="38462"/>
                        <a14:foregroundMark x1="36735" y1="27350" x2="36735" y2="27350"/>
                        <a14:foregroundMark x1="74052" y1="27350" x2="74052" y2="27350"/>
                        <a14:foregroundMark x1="75510" y1="26496" x2="75510" y2="26496"/>
                        <a14:backgroundMark x1="52187" y1="69231" x2="52187" y2="69231"/>
                        <a14:backgroundMark x1="53644" y1="59829" x2="53644" y2="59829"/>
                        <a14:backgroundMark x1="61516" y1="71368" x2="61516" y2="71368"/>
                        <a14:backgroundMark x1="66181" y1="72650" x2="66181" y2="72650"/>
                        <a14:backgroundMark x1="71429" y1="67094" x2="71429" y2="67094"/>
                        <a14:backgroundMark x1="69679" y1="62393" x2="69679" y2="62393"/>
                        <a14:backgroundMark x1="62974" y1="62821" x2="62974" y2="62821"/>
                        <a14:backgroundMark x1="49271" y1="70513" x2="49271" y2="70513"/>
                        <a14:backgroundMark x1="59184" y1="76923" x2="59184" y2="76923"/>
                        <a14:backgroundMark x1="63557" y1="67521" x2="63557" y2="67521"/>
                        <a14:backgroundMark x1="69388" y1="57692" x2="69388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02624"/>
            <a:ext cx="1584176" cy="10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36296" y="6021288"/>
            <a:ext cx="1098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own head-dress</a:t>
            </a:r>
            <a:r>
              <a:rPr lang="en-GB" sz="1000" b="1" i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000" b="1" i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0940013">
            <a:off x="1633406" y="459519"/>
            <a:ext cx="5871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ow</a:t>
            </a:r>
            <a:r>
              <a:rPr lang="en-US" sz="48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48A94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birds see – in UV!</a:t>
            </a:r>
            <a:endParaRPr lang="en-US" sz="48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48A94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0732222">
            <a:off x="947613" y="642603"/>
            <a:ext cx="10807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8A9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 panose="02000503000000020004" pitchFamily="2"/>
                <a:cs typeface="Arial" panose="020B0604020202020204" pitchFamily="34" charset="0"/>
              </a:rPr>
              <a:t>H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48A9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 panose="02000503000000020004" pitchFamily="2"/>
              <a:cs typeface="Arial" panose="020B0604020202020204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9" b="95668" l="0" r="100000">
                        <a14:foregroundMark x1="5751" y1="14440" x2="5751" y2="14440"/>
                        <a14:foregroundMark x1="10863" y1="15884" x2="10863" y2="15884"/>
                        <a14:foregroundMark x1="16294" y1="17690" x2="16294" y2="17690"/>
                        <a14:foregroundMark x1="20447" y1="31047" x2="20447" y2="31047"/>
                        <a14:foregroundMark x1="27157" y1="38989" x2="27157" y2="38989"/>
                        <a14:foregroundMark x1="9585" y1="40794" x2="9585" y2="40794"/>
                        <a14:foregroundMark x1="17572" y1="57401" x2="17572" y2="57401"/>
                        <a14:foregroundMark x1="18850" y1="73646" x2="18850" y2="73646"/>
                        <a14:foregroundMark x1="65815" y1="34296" x2="65815" y2="34296"/>
                        <a14:foregroundMark x1="62620" y1="70397" x2="62620" y2="70397"/>
                        <a14:foregroundMark x1="72843" y1="80866" x2="72843" y2="80866"/>
                        <a14:foregroundMark x1="81789" y1="61733" x2="81789" y2="61733"/>
                        <a14:foregroundMark x1="88179" y1="42238" x2="88179" y2="42238"/>
                        <a14:foregroundMark x1="71565" y1="19134" x2="71565" y2="19134"/>
                        <a14:foregroundMark x1="44409" y1="20939" x2="44409" y2="20939"/>
                        <a14:foregroundMark x1="31629" y1="29242" x2="31629" y2="29242"/>
                        <a14:foregroundMark x1="28754" y1="69314" x2="28754" y2="6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8" y="175279"/>
            <a:ext cx="1735732" cy="15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:\Brand tools\Logos\ROYAL SOCIETY OF BIOLOGY LOGO ARTWORK\Online - RGB\RSB_colour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7" y="6068184"/>
            <a:ext cx="142494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0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223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feather</dc:title>
  <dc:creator>Kimble, Grace</dc:creator>
  <cp:lastModifiedBy>Grace Paget</cp:lastModifiedBy>
  <cp:revision>10</cp:revision>
  <cp:lastPrinted>2014-08-08T15:11:24Z</cp:lastPrinted>
  <dcterms:created xsi:type="dcterms:W3CDTF">2014-07-30T09:58:22Z</dcterms:created>
  <dcterms:modified xsi:type="dcterms:W3CDTF">2016-06-24T09:14:08Z</dcterms:modified>
</cp:coreProperties>
</file>