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68" r:id="rId4"/>
    <p:sldId id="273" r:id="rId5"/>
    <p:sldId id="287" r:id="rId6"/>
    <p:sldId id="274" r:id="rId7"/>
    <p:sldId id="288" r:id="rId8"/>
    <p:sldId id="276" r:id="rId9"/>
    <p:sldId id="277" r:id="rId10"/>
    <p:sldId id="289" r:id="rId11"/>
    <p:sldId id="286" r:id="rId12"/>
    <p:sldId id="278" r:id="rId13"/>
    <p:sldId id="280" r:id="rId14"/>
    <p:sldId id="281" r:id="rId15"/>
    <p:sldId id="284" r:id="rId16"/>
    <p:sldId id="279" r:id="rId17"/>
    <p:sldId id="275" r:id="rId18"/>
    <p:sldId id="293" r:id="rId19"/>
    <p:sldId id="290" r:id="rId20"/>
    <p:sldId id="291" r:id="rId21"/>
    <p:sldId id="292" r:id="rId22"/>
    <p:sldId id="271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 Neill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4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B913-0BBF-48B1-9348-532F3E6B1DA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02F1-8609-4B7E-9B84-5E8126D6C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8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3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1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9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4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6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0CA5-16C9-4643-8DD3-698AA5BCAFD1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etyofbiology.org/N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ZhLJ6A5GOs" TargetMode="External"/><Relationship Id="rId3" Type="http://schemas.openxmlformats.org/officeDocument/2006/relationships/hyperlink" Target="https://www.youtube.com/watch?v=l4CjRLq6E1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veterinaryanatomy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eoffreyharrison.co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dwebsite.com/2014/04/15/interview-artist-geoffrey-harrison/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dia/set/?set=a.922784104416051.1073741827.145510998810036&amp;type=1&amp;l=b45b31c7da" TargetMode="External"/><Relationship Id="rId2" Type="http://schemas.openxmlformats.org/officeDocument/2006/relationships/hyperlink" Target="http://uk.pinterest.com/societybiology/nancy-rothwell-awa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ocietyofbiology.org/NRA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AXbPcL2cGt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2348881"/>
            <a:ext cx="7450584" cy="331236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Key information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Launches Wednesday 18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February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Natural specimen drawing competition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Age groups: </a:t>
            </a:r>
            <a:r>
              <a:rPr lang="en-GB" sz="2000" b="1" dirty="0">
                <a:solidFill>
                  <a:schemeClr val="tx1"/>
                </a:solidFill>
              </a:rPr>
              <a:t>7-11, </a:t>
            </a:r>
            <a:r>
              <a:rPr lang="en-GB" sz="2000" b="1" dirty="0" smtClean="0">
                <a:solidFill>
                  <a:schemeClr val="tx1"/>
                </a:solidFill>
              </a:rPr>
              <a:t>12-14 </a:t>
            </a:r>
            <a:r>
              <a:rPr lang="en-GB" sz="2000" b="1" dirty="0">
                <a:solidFill>
                  <a:schemeClr val="tx1"/>
                </a:solidFill>
              </a:rPr>
              <a:t>and 15-18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Top prize includes an </a:t>
            </a:r>
            <a:r>
              <a:rPr lang="en-GB" sz="2000" dirty="0">
                <a:solidFill>
                  <a:schemeClr val="tx1"/>
                </a:solidFill>
              </a:rPr>
              <a:t>experience day at the Royal Veterinary </a:t>
            </a:r>
            <a:r>
              <a:rPr lang="en-GB" sz="2000" dirty="0" smtClean="0">
                <a:solidFill>
                  <a:schemeClr val="tx1"/>
                </a:solidFill>
              </a:rPr>
              <a:t>College on Monday 21</a:t>
            </a:r>
            <a:r>
              <a:rPr lang="en-GB" sz="2000" baseline="30000" dirty="0" smtClean="0">
                <a:solidFill>
                  <a:schemeClr val="tx1"/>
                </a:solidFill>
              </a:rPr>
              <a:t>st</a:t>
            </a:r>
            <a:r>
              <a:rPr lang="en-GB" sz="2000" dirty="0" smtClean="0">
                <a:solidFill>
                  <a:schemeClr val="tx1"/>
                </a:solidFill>
              </a:rPr>
              <a:t> December.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Prize winners will be presented with certificates, get to meet </a:t>
            </a:r>
            <a:r>
              <a:rPr lang="en-GB" sz="2000" dirty="0">
                <a:solidFill>
                  <a:schemeClr val="tx1"/>
                </a:solidFill>
              </a:rPr>
              <a:t>the artist in </a:t>
            </a:r>
            <a:r>
              <a:rPr lang="en-GB" sz="2000" dirty="0" smtClean="0">
                <a:solidFill>
                  <a:schemeClr val="tx1"/>
                </a:solidFill>
              </a:rPr>
              <a:t>residence, and receive a guided tour </a:t>
            </a:r>
            <a:r>
              <a:rPr lang="en-GB" sz="2000" dirty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anatomy museum and dissection rooms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More information: </a:t>
            </a:r>
            <a:r>
              <a:rPr lang="en-GB" sz="2000" dirty="0" smtClean="0">
                <a:solidFill>
                  <a:schemeClr val="tx1"/>
                </a:solidFill>
                <a:hlinkClick r:id="rId3"/>
              </a:rPr>
              <a:t>www.societyofbiology.org/NRA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03178" y="867927"/>
            <a:ext cx="5997214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Society of Biology </a:t>
            </a:r>
            <a:br>
              <a:rPr lang="en-GB" sz="4000" b="1" dirty="0" smtClean="0"/>
            </a:br>
            <a:r>
              <a:rPr lang="en-GB" sz="4000" b="1" dirty="0" smtClean="0"/>
              <a:t>The Nancy Rothwell Award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25844" y="1806121"/>
            <a:ext cx="2808312" cy="342307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Online Veterinary Anatomy Museum is an open access resource to let you look at virtual specimens.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Explore the museum highlights by clicking the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hlinkClick r:id="rId3"/>
              </a:rPr>
              <a:t>Hear more about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the project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: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Online Veterinary Anatomy Museum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3015" y="1810313"/>
            <a:ext cx="5088993" cy="341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209069"/>
            <a:ext cx="64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Sixth form pupils: </a:t>
            </a:r>
            <a:r>
              <a:rPr lang="en-GB" dirty="0" smtClean="0">
                <a:hlinkClick r:id="rId8"/>
              </a:rPr>
              <a:t>hear about the RVC museum from Andrew Crook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19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83568" y="1340769"/>
            <a:ext cx="2902248" cy="403244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Animators sometimes use knowledge of anatomy when making cartoons or inventing new creatures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The horse skeleton in the Royal Veterinary College shows Foxhunter, an Olympic prize winning </a:t>
            </a:r>
            <a:r>
              <a:rPr lang="en-GB" sz="1600" dirty="0" err="1" smtClean="0">
                <a:solidFill>
                  <a:schemeClr val="tx1"/>
                </a:solidFill>
              </a:rPr>
              <a:t>showjumper</a:t>
            </a:r>
            <a:r>
              <a:rPr lang="en-GB" sz="1600" dirty="0" smtClean="0">
                <a:solidFill>
                  <a:schemeClr val="tx1"/>
                </a:solidFill>
              </a:rPr>
              <a:t> in the 1950s.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It was used as the basis for a creature in Harry Potter. Can you guess which one?  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Animation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hatsinjohnsfreezer.files.wordpress.com/2012/06/mainview-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40767"/>
            <a:ext cx="5088564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539552" y="2111859"/>
            <a:ext cx="4708575" cy="272730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Geoffrey Harrison is artist in residence at the vet college. 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at </a:t>
            </a:r>
            <a:r>
              <a:rPr lang="en-GB" sz="2000" dirty="0">
                <a:solidFill>
                  <a:schemeClr val="tx1"/>
                </a:solidFill>
              </a:rPr>
              <a:t>his </a:t>
            </a:r>
            <a:r>
              <a:rPr lang="en-GB" sz="2000" dirty="0" smtClean="0">
                <a:solidFill>
                  <a:schemeClr val="tx1"/>
                </a:solidFill>
              </a:rPr>
              <a:t>artwork: </a:t>
            </a:r>
            <a:r>
              <a:rPr lang="en-GB" sz="2000" dirty="0" smtClean="0">
                <a:solidFill>
                  <a:schemeClr val="tx1"/>
                </a:solidFill>
                <a:hlinkClick r:id="rId2"/>
              </a:rPr>
              <a:t>www.geoffreyharrison.co.uk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These are artistic drawings. 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Anatomy and art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lesh &amp; B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537026" cy="27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2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083" y="2132856"/>
            <a:ext cx="6192688" cy="37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83968" y="457200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How artistic and scientific drawings are different depends on the purpose of the drawings.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94922" y="5855629"/>
            <a:ext cx="7053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Geoffrey in his studio at RVC in Camden. </a:t>
            </a:r>
          </a:p>
          <a:p>
            <a:r>
              <a:rPr lang="en-GB" sz="1400" dirty="0" smtClean="0"/>
              <a:t>Secondary pupils may like to read and </a:t>
            </a:r>
            <a:r>
              <a:rPr lang="en-GB" sz="1400" dirty="0"/>
              <a:t>hear more at: </a:t>
            </a:r>
            <a:r>
              <a:rPr lang="en-GB" sz="1400" dirty="0" smtClean="0">
                <a:hlinkClick r:id="rId5"/>
              </a:rPr>
              <a:t>www.fadwebsite.com/2014/04/15/interview-artist-geoffrey-harrison</a:t>
            </a:r>
            <a:endParaRPr lang="en-GB" sz="1400" dirty="0" smtClean="0"/>
          </a:p>
          <a:p>
            <a:r>
              <a:rPr lang="en-GB" sz="1400" dirty="0" smtClean="0"/>
              <a:t>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648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24199"/>
            <a:ext cx="2978249" cy="36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83968" y="457200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artistic drawings, it is ok to have many lines, when you are sketching, to try to get a sense of emotion or movement for example.</a:t>
            </a:r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6012160" y="4293096"/>
            <a:ext cx="2869901" cy="2285305"/>
          </a:xfrm>
          <a:prstGeom prst="cloudCallout">
            <a:avLst>
              <a:gd name="adj1" fmla="val -62617"/>
              <a:gd name="adj2" fmla="val -4595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Remember scientific </a:t>
            </a:r>
            <a:r>
              <a:rPr lang="en-GB" sz="1200" dirty="0">
                <a:solidFill>
                  <a:schemeClr val="tx1"/>
                </a:solidFill>
              </a:rPr>
              <a:t>drawing is all about accuracy and careful </a:t>
            </a:r>
            <a:r>
              <a:rPr lang="en-GB" sz="1200" dirty="0" smtClean="0">
                <a:solidFill>
                  <a:schemeClr val="tx1"/>
                </a:solidFill>
              </a:rPr>
              <a:t>observation. It is great if it can also look beautiful too! However,  the communication purpose is most important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5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001997"/>
            <a:ext cx="4215627" cy="3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316472" y="22075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Anatomy illustrations are for teaching  students or vets for example. They are very precise.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39752" y="56612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>
                <a:solidFill>
                  <a:prstClr val="black"/>
                </a:solidFill>
              </a:rPr>
              <a:t>This resource is shared by The Royal Veterinary College under a Creative Commons Attribution-</a:t>
            </a:r>
            <a:r>
              <a:rPr lang="en-GB" sz="1000" i="1" dirty="0" err="1">
                <a:solidFill>
                  <a:prstClr val="black"/>
                </a:solidFill>
              </a:rPr>
              <a:t>NonCommercial</a:t>
            </a:r>
            <a:r>
              <a:rPr lang="en-GB" sz="1000" i="1" dirty="0">
                <a:solidFill>
                  <a:prstClr val="black"/>
                </a:solidFill>
              </a:rPr>
              <a:t>-</a:t>
            </a:r>
            <a:r>
              <a:rPr lang="en-GB" sz="1000" i="1" dirty="0" err="1">
                <a:solidFill>
                  <a:prstClr val="black"/>
                </a:solidFill>
              </a:rPr>
              <a:t>NoDerivs</a:t>
            </a:r>
            <a:r>
              <a:rPr lang="en-GB" sz="1000" i="1" dirty="0">
                <a:solidFill>
                  <a:prstClr val="black"/>
                </a:solidFill>
              </a:rPr>
              <a:t> 3 license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6012160" y="4293097"/>
            <a:ext cx="2869901" cy="1368152"/>
          </a:xfrm>
          <a:prstGeom prst="cloudCallout">
            <a:avLst>
              <a:gd name="adj1" fmla="val -62617"/>
              <a:gd name="adj2" fmla="val -4595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You might choose to label your final piece by researching the name of each part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483768" y="1916832"/>
            <a:ext cx="4608512" cy="1800200"/>
          </a:xfrm>
          <a:prstGeom prst="wedgeEllipseCallout">
            <a:avLst>
              <a:gd name="adj1" fmla="val -51651"/>
              <a:gd name="adj2" fmla="val -1164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Which style do you prefer? 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04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49673" y="1556791"/>
            <a:ext cx="2758232" cy="381642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Choose a real specimen (natural object) to draw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What do you think it is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Think carefully about which view you will draw- what do you want to viewer to understand about the specimen?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Your drawing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59511"/>
            <a:ext cx="1991682" cy="52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89534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first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class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580112" y="4149080"/>
            <a:ext cx="3456384" cy="1872207"/>
          </a:xfrm>
          <a:prstGeom prst="cloudCallout">
            <a:avLst>
              <a:gd name="adj1" fmla="val -42150"/>
              <a:gd name="adj2" fmla="val -6769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Handle the object if you can. 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Which parts are rough?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 Which parts are smooth? Why, what is their function?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How will you show this in your drawing? 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2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View the full </a:t>
            </a:r>
            <a:r>
              <a:rPr lang="en-GB" dirty="0" smtClean="0"/>
              <a:t>2014 shortlists </a:t>
            </a:r>
            <a:r>
              <a:rPr lang="en-GB" dirty="0"/>
              <a:t>on </a:t>
            </a:r>
            <a:r>
              <a:rPr lang="en-GB" dirty="0">
                <a:hlinkClick r:id="rId2"/>
              </a:rPr>
              <a:t>Pinterest</a:t>
            </a:r>
            <a:r>
              <a:rPr lang="en-GB" dirty="0"/>
              <a:t> or </a:t>
            </a:r>
            <a:r>
              <a:rPr lang="en-GB" dirty="0" smtClean="0">
                <a:hlinkClick r:id="rId3"/>
              </a:rPr>
              <a:t>Facebook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Nancy Rothwell Award: 15-18 Year Old Category Outstanding Deshna Shah.  Find out more: bit.ly/1pu9nm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44468"/>
            <a:ext cx="3796152" cy="26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ncy Rothwell Award: 7-11 Year Old Category Outstanding Aiden Petersen.  Find out more: bit.ly/1pu9nm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5704" y="2548544"/>
            <a:ext cx="4006431" cy="23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7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15-18 year old </a:t>
            </a:r>
            <a:r>
              <a:rPr lang="en-GB" dirty="0" smtClean="0"/>
              <a:t>category </a:t>
            </a:r>
            <a:r>
              <a:rPr lang="en-GB" sz="3600" dirty="0"/>
              <a:t>Daniel Callaghan (16)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 </a:t>
            </a:r>
            <a:r>
              <a:rPr lang="en-GB" sz="3600" dirty="0"/>
              <a:t>St Leonard's Catholic School in </a:t>
            </a:r>
            <a:r>
              <a:rPr lang="en-GB" sz="3600" dirty="0" smtClean="0"/>
              <a:t>Durham</a:t>
            </a:r>
            <a:endParaRPr lang="en-GB" sz="3600" dirty="0"/>
          </a:p>
        </p:txBody>
      </p:sp>
      <p:pic>
        <p:nvPicPr>
          <p:cNvPr id="1026" name="Picture 2" descr="Tree Frog Daniel Callaghan Low 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0196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3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565256" y="1579723"/>
            <a:ext cx="7967184" cy="386550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You will : 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Learn why drawings are important for science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Know how vets use drawings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Draw a real object yourself!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Find out about the artist at the Royal Veterinary College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Learning Objectives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12-14 year old category: </a:t>
            </a:r>
            <a:r>
              <a:rPr lang="en-GB" sz="3600" dirty="0"/>
              <a:t>Jessica James (12)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 </a:t>
            </a:r>
            <a:r>
              <a:rPr lang="en-GB" sz="3600" dirty="0"/>
              <a:t>Withington Girls’ School in </a:t>
            </a:r>
            <a:r>
              <a:rPr lang="en-GB" sz="3600" dirty="0" smtClean="0"/>
              <a:t>Manchester</a:t>
            </a:r>
            <a:endParaRPr lang="en-GB" sz="3600" dirty="0"/>
          </a:p>
        </p:txBody>
      </p:sp>
      <p:pic>
        <p:nvPicPr>
          <p:cNvPr id="4" name="Picture 4" descr="DRAGON FLY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4575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02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7-11 year old category: </a:t>
            </a:r>
            <a:r>
              <a:rPr lang="en-GB" sz="3600" dirty="0"/>
              <a:t>Spencer Turner (10)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 </a:t>
            </a:r>
            <a:r>
              <a:rPr lang="en-GB" sz="3600" dirty="0" err="1"/>
              <a:t>Farne</a:t>
            </a:r>
            <a:r>
              <a:rPr lang="en-GB" sz="3600" dirty="0"/>
              <a:t> Primary School in </a:t>
            </a:r>
            <a:r>
              <a:rPr lang="en-GB" sz="3600" dirty="0" smtClean="0"/>
              <a:t>Newcastle</a:t>
            </a:r>
            <a:endParaRPr lang="en-GB" sz="3600" dirty="0"/>
          </a:p>
        </p:txBody>
      </p:sp>
      <p:pic>
        <p:nvPicPr>
          <p:cNvPr id="2050" name="Picture 2" descr="Lion Spencer Turner Low 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435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0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83568" y="1700807"/>
            <a:ext cx="4392488" cy="3024337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Practice some different styles and materials – you could use different coloured paper, chalks, pastels, watercolour or oil paints even!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Visit a museum or borrow some natural objects and practice.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Make some sketches and then a final piece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Download an application form from: </a:t>
            </a:r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www.societyofbiology.org/NRA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Submit artwork by Friday 4</a:t>
            </a:r>
            <a:r>
              <a:rPr lang="en-GB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1600" b="1" dirty="0" smtClean="0">
                <a:solidFill>
                  <a:schemeClr val="tx1"/>
                </a:solidFill>
              </a:rPr>
              <a:t> September 2015</a:t>
            </a:r>
          </a:p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Final piece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427" y="2262708"/>
            <a:ext cx="3781026" cy="248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580879"/>
            <a:ext cx="378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drawn by a Y4 pupil from Wroxham School, Hertfordshire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03665" y="4906299"/>
            <a:ext cx="3797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first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class</a:t>
            </a:r>
          </a:p>
        </p:txBody>
      </p:sp>
    </p:spTree>
    <p:extLst>
      <p:ext uri="{BB962C8B-B14F-4D97-AF65-F5344CB8AC3E}">
        <p14:creationId xmlns:p14="http://schemas.microsoft.com/office/powerpoint/2010/main" val="411542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11560" y="1556791"/>
            <a:ext cx="2880320" cy="331236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the Royal Veterinary College?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Click the image to see a film introduction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out for our museum!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Introduction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826" y="1573515"/>
            <a:ext cx="5110731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368300" y="1556791"/>
            <a:ext cx="2957637" cy="381642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You are about to look at ANATOMY drawings.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does </a:t>
            </a:r>
            <a:r>
              <a:rPr lang="en-GB" sz="2000" b="1" dirty="0" smtClean="0">
                <a:solidFill>
                  <a:schemeClr val="tx1"/>
                </a:solidFill>
              </a:rPr>
              <a:t>anatomy</a:t>
            </a:r>
            <a:r>
              <a:rPr lang="en-GB" sz="2000" dirty="0" smtClean="0">
                <a:solidFill>
                  <a:schemeClr val="tx1"/>
                </a:solidFill>
              </a:rPr>
              <a:t> mean?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This is by a famous artist called George </a:t>
            </a:r>
            <a:r>
              <a:rPr lang="en-GB" sz="2000" dirty="0" smtClean="0">
                <a:solidFill>
                  <a:schemeClr val="tx1"/>
                </a:solidFill>
              </a:rPr>
              <a:t>Stubbs (1724- 1806).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Bonus activity: look up some of his other work…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Science drawings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sset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029" y="1556791"/>
            <a:ext cx="4598101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130" y="54430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/>
              <a:t>This resource is shared by The Royal Veterinary College</a:t>
            </a:r>
            <a:r>
              <a:rPr lang="en-GB" sz="1000" dirty="0"/>
              <a:t> </a:t>
            </a:r>
            <a:r>
              <a:rPr lang="en-GB" sz="1000" i="1" dirty="0" smtClean="0"/>
              <a:t>under </a:t>
            </a:r>
            <a:r>
              <a:rPr lang="en-GB" sz="1000" i="1" dirty="0"/>
              <a:t>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7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755576" y="1556792"/>
            <a:ext cx="4896544" cy="397592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 specimen means a preserved natural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Although they are often parts of animals or plants which have died of natural causes, they have been kept so that we can learn from them.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Sometimes people collect natural objects such as shells or fossils.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Have you ever collected any natural objects?  </a:t>
            </a: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Have you ever been to any museums with a collection of specimens?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Specimens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0585" y="2067325"/>
            <a:ext cx="3960441" cy="29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1844824"/>
            <a:ext cx="2686223" cy="324036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Anatomy isn’t just about drawing bones. 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this organ?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Which animal do you think it is from?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et Preview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4" t="20081" r="10539" b="14273"/>
          <a:stretch/>
        </p:blipFill>
        <p:spPr bwMode="auto">
          <a:xfrm>
            <a:off x="3852246" y="1844824"/>
            <a:ext cx="2303930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53054" y="4614528"/>
            <a:ext cx="3771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</a:t>
            </a:r>
            <a:r>
              <a:rPr lang="en-GB" sz="1000" i="1" dirty="0" smtClean="0"/>
              <a:t>College</a:t>
            </a:r>
            <a:r>
              <a:rPr lang="en-GB" sz="1000" i="1" dirty="0"/>
              <a:t>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44208" y="5520638"/>
            <a:ext cx="2509861" cy="1061118"/>
          </a:xfrm>
          <a:prstGeom prst="cloudCallout">
            <a:avLst>
              <a:gd name="adj1" fmla="val -44347"/>
              <a:gd name="adj2" fmla="val -9648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solidFill>
                  <a:schemeClr val="tx1"/>
                </a:solidFill>
              </a:rPr>
              <a:t>Why has the anatomist used shading on this drawing? </a:t>
            </a:r>
          </a:p>
        </p:txBody>
      </p:sp>
    </p:spTree>
    <p:extLst>
      <p:ext uri="{BB962C8B-B14F-4D97-AF65-F5344CB8AC3E}">
        <p14:creationId xmlns:p14="http://schemas.microsoft.com/office/powerpoint/2010/main" val="27494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1408188"/>
            <a:ext cx="3058095" cy="437100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up ‘The anatomy of the horse in the 15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century’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do you notice?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Ancient Egyptians and Greeks </a:t>
            </a:r>
            <a:r>
              <a:rPr lang="en-GB" sz="2000" dirty="0" smtClean="0">
                <a:solidFill>
                  <a:schemeClr val="tx1"/>
                </a:solidFill>
              </a:rPr>
              <a:t>even </a:t>
            </a:r>
            <a:r>
              <a:rPr lang="en-GB" sz="2000" dirty="0">
                <a:solidFill>
                  <a:schemeClr val="tx1"/>
                </a:solidFill>
              </a:rPr>
              <a:t>studied </a:t>
            </a:r>
            <a:r>
              <a:rPr lang="en-GB" sz="2000" dirty="0" smtClean="0">
                <a:solidFill>
                  <a:schemeClr val="tx1"/>
                </a:solidFill>
              </a:rPr>
              <a:t>anatomy!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</a:t>
            </a:r>
            <a:r>
              <a:rPr lang="en-GB" sz="2000" dirty="0">
                <a:solidFill>
                  <a:schemeClr val="tx1"/>
                </a:solidFill>
              </a:rPr>
              <a:t>up Galen and Vesalius if you are really keen to find out more about the </a:t>
            </a:r>
            <a:r>
              <a:rPr lang="en-GB" sz="2000" dirty="0" smtClean="0">
                <a:solidFill>
                  <a:schemeClr val="tx1"/>
                </a:solidFill>
              </a:rPr>
              <a:t>history.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History of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163" y="1408188"/>
            <a:ext cx="2275045" cy="33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69163" y="5258939"/>
            <a:ext cx="3771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</a:t>
            </a:r>
            <a:r>
              <a:rPr lang="en-GB" sz="1000" i="1" dirty="0" smtClean="0"/>
              <a:t>College</a:t>
            </a:r>
            <a:r>
              <a:rPr lang="en-GB" sz="1000" i="1" dirty="0"/>
              <a:t>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163" y="4735719"/>
            <a:ext cx="33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People have drawn specimens to understand them better for many years. </a:t>
            </a:r>
            <a:endParaRPr lang="en-GB" sz="1400" dirty="0"/>
          </a:p>
        </p:txBody>
      </p:sp>
      <p:sp>
        <p:nvSpPr>
          <p:cNvPr id="12" name="Cloud Callout 11"/>
          <p:cNvSpPr/>
          <p:nvPr/>
        </p:nvSpPr>
        <p:spPr>
          <a:xfrm>
            <a:off x="6605073" y="3593689"/>
            <a:ext cx="2509861" cy="1322817"/>
          </a:xfrm>
          <a:prstGeom prst="cloudCallout">
            <a:avLst>
              <a:gd name="adj1" fmla="val -47341"/>
              <a:gd name="adj2" fmla="val -5861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solidFill>
                  <a:schemeClr val="tx1"/>
                </a:solidFill>
              </a:rPr>
              <a:t>True or false? The famous scientists and artist Leonardo Da Vinci studied anatomy. </a:t>
            </a:r>
          </a:p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Find </a:t>
            </a:r>
            <a:r>
              <a:rPr lang="en-GB" sz="1200" dirty="0">
                <a:solidFill>
                  <a:schemeClr val="tx1"/>
                </a:solidFill>
              </a:rPr>
              <a:t>out! </a:t>
            </a:r>
          </a:p>
        </p:txBody>
      </p:sp>
    </p:spTree>
    <p:extLst>
      <p:ext uri="{BB962C8B-B14F-4D97-AF65-F5344CB8AC3E}">
        <p14:creationId xmlns:p14="http://schemas.microsoft.com/office/powerpoint/2010/main" val="4206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368300" y="1806122"/>
            <a:ext cx="3483620" cy="352888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Studying the parts of the body helps vets know how to put animals back together if they have been injured!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Activity: </a:t>
            </a:r>
            <a:r>
              <a:rPr lang="en-GB" sz="2000" dirty="0" smtClean="0">
                <a:solidFill>
                  <a:schemeClr val="tx1"/>
                </a:solidFill>
              </a:rPr>
              <a:t>draw a dog. You could use a whiteboard for this. Draw where you think the ribs, heart and skull are in the body.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Vet students and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378" y="1806121"/>
            <a:ext cx="4946476" cy="3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5378" y="5486802"/>
            <a:ext cx="494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museum in the Royal Veterinary College in Camden, where students learn from real specimens, by drawing them, working out what each part is…and learning it! </a:t>
            </a:r>
          </a:p>
        </p:txBody>
      </p:sp>
    </p:spTree>
    <p:extLst>
      <p:ext uri="{BB962C8B-B14F-4D97-AF65-F5344CB8AC3E}">
        <p14:creationId xmlns:p14="http://schemas.microsoft.com/office/powerpoint/2010/main" val="248153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49672" y="1700808"/>
            <a:ext cx="2254176" cy="360040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Were you right?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Which organs are the same as humans?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different?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The heart drawing you saw earlier is from a dog!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Animal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1999.co.jp/itbig14/10144591b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556791"/>
            <a:ext cx="4884139" cy="40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012160" y="5255584"/>
            <a:ext cx="2869901" cy="1322817"/>
          </a:xfrm>
          <a:prstGeom prst="cloudCallout">
            <a:avLst>
              <a:gd name="adj1" fmla="val -47341"/>
              <a:gd name="adj2" fmla="val -5861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Drawing an object rather than taking a quick photo means you have to really think about it!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955</Words>
  <Application>Microsoft Office PowerPoint</Application>
  <PresentationFormat>On-screen Show (4:3)</PresentationFormat>
  <Paragraphs>126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Society of Biology  The Nancy Rothwell Award</vt:lpstr>
      <vt:lpstr>Learning Objectives</vt:lpstr>
      <vt:lpstr>Introduction</vt:lpstr>
      <vt:lpstr>Science drawings</vt:lpstr>
      <vt:lpstr>Specimens</vt:lpstr>
      <vt:lpstr>Anatomy</vt:lpstr>
      <vt:lpstr>History of anatomy</vt:lpstr>
      <vt:lpstr>Vet students and anatomy</vt:lpstr>
      <vt:lpstr>Animal anatomy</vt:lpstr>
      <vt:lpstr>Online Veterinary Anatomy Museum</vt:lpstr>
      <vt:lpstr>Animation</vt:lpstr>
      <vt:lpstr>Anatomy and art</vt:lpstr>
      <vt:lpstr>PowerPoint Presentation</vt:lpstr>
      <vt:lpstr>PowerPoint Presentation</vt:lpstr>
      <vt:lpstr>PowerPoint Presentation</vt:lpstr>
      <vt:lpstr>PowerPoint Presentation</vt:lpstr>
      <vt:lpstr>Your drawing</vt:lpstr>
      <vt:lpstr>Inspiration</vt:lpstr>
      <vt:lpstr> Winner of 15-18 year old category Daniel Callaghan (16)  from St Leonard's Catholic School in Durham</vt:lpstr>
      <vt:lpstr> Winner of 12-14 year old category: Jessica James (12)  from Withington Girls’ School in Manchester</vt:lpstr>
      <vt:lpstr> Winner of 7-11 year old category: Spencer Turner (10)  from Farne Primary School in Newcastle</vt:lpstr>
      <vt:lpstr>Final piece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RVC Lates The Heart of RVC</dc:title>
  <dc:creator>Kimble, Grace</dc:creator>
  <cp:lastModifiedBy>Karen Patel</cp:lastModifiedBy>
  <cp:revision>72</cp:revision>
  <cp:lastPrinted>2013-12-05T12:42:54Z</cp:lastPrinted>
  <dcterms:created xsi:type="dcterms:W3CDTF">2013-10-07T07:29:31Z</dcterms:created>
  <dcterms:modified xsi:type="dcterms:W3CDTF">2015-03-03T12:52:21Z</dcterms:modified>
</cp:coreProperties>
</file>