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85" r:id="rId4"/>
    <p:sldId id="264" r:id="rId5"/>
    <p:sldId id="266" r:id="rId6"/>
    <p:sldId id="268" r:id="rId7"/>
    <p:sldId id="269" r:id="rId8"/>
    <p:sldId id="270" r:id="rId9"/>
    <p:sldId id="272" r:id="rId10"/>
    <p:sldId id="286" r:id="rId11"/>
    <p:sldId id="287" r:id="rId12"/>
    <p:sldId id="288" r:id="rId13"/>
    <p:sldId id="289" r:id="rId14"/>
    <p:sldId id="290" r:id="rId15"/>
    <p:sldId id="274" r:id="rId16"/>
    <p:sldId id="284" r:id="rId17"/>
    <p:sldId id="281" r:id="rId18"/>
    <p:sldId id="283" r:id="rId19"/>
    <p:sldId id="282" r:id="rId20"/>
  </p:sldIdLst>
  <p:sldSz cx="13342938" cy="10007600"/>
  <p:notesSz cx="6858000" cy="9144000"/>
  <p:defaultTextStyle>
    <a:defPPr>
      <a:defRPr lang="en-US"/>
    </a:defPPr>
    <a:lvl1pPr marL="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4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7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3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8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942"/>
    <a:srgbClr val="003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5037" autoAdjust="0"/>
  </p:normalViewPr>
  <p:slideViewPr>
    <p:cSldViewPr snapToGrid="0">
      <p:cViewPr varScale="1">
        <p:scale>
          <a:sx n="65" d="100"/>
          <a:sy n="65" d="100"/>
        </p:scale>
        <p:origin x="114" y="6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4483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912E-1586-429D-B3D0-C2E310E55105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D1A1-250B-4879-A26E-217BA59C4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19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61C2C-9DE7-46B5-A344-F13108813137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FD957-0C9C-4EB4-BCF7-C065A91C0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6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4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0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7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3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8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b.org.uk/get-involved/biologyweek/uk-s-favourite-freshwater-specie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 of the answers to these questions</a:t>
            </a:r>
            <a:r>
              <a:rPr lang="en-GB" baseline="0" dirty="0" smtClean="0"/>
              <a:t> can be found in the Biology Week poll school resources pack: </a:t>
            </a:r>
            <a:r>
              <a:rPr lang="en-GB" dirty="0" smtClean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www.rsb.org.uk/get-involved/biologyweek/uk-s-favourite-freshwater-species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Answers</a:t>
            </a:r>
            <a:r>
              <a:rPr lang="en-GB" baseline="0" dirty="0" smtClean="0"/>
              <a:t> to each question are in the slide notes! The content is suitable for 13 to 15 </a:t>
            </a:r>
            <a:r>
              <a:rPr lang="en-GB" baseline="0" smtClean="0"/>
              <a:t>year olds.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0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: b) Night time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4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Answer</a:t>
            </a:r>
            <a:r>
              <a:rPr lang="en-GB" baseline="0" dirty="0" smtClean="0"/>
              <a:t>: b) </a:t>
            </a:r>
            <a:r>
              <a:rPr lang="en-US" sz="12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Bufo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bufo</a:t>
            </a:r>
            <a:endParaRPr lang="en-US" sz="12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: c) Dragonfly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79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: d) 170g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3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: d) Peat Marshes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2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a) Ponds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46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Pond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stay in one place, but I am smaller than a lake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Lake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completely surrounded by land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found on every continent and I can flow for miles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similar to a river, but am slightly smaller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Ditch 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a groove or hole in the ground in which water may collect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cycle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recycle freshwater through my different processes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You’ll find me connecting cities and towns, I am man made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return water to the ground from the clouds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Snow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form from very cold rain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collect near the ground when it is cold, often early in the morning or late at night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r>
              <a:rPr lang="en-GB" baseline="0" dirty="0" smtClean="0"/>
              <a:t> b) the ocean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two thirds (71% to be exact)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8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Answer:</a:t>
            </a:r>
            <a:r>
              <a:rPr lang="en-GB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Invertebrates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8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 mammals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7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d) Precipitation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2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River Severn, which is 220 miles long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87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d) 69%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: b) 134 years 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2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4310" y="1637822"/>
            <a:ext cx="7255223" cy="3484127"/>
          </a:xfrm>
        </p:spPr>
        <p:txBody>
          <a:bodyPr anchor="b">
            <a:normAutofit/>
          </a:bodyPr>
          <a:lstStyle>
            <a:lvl1pPr algn="l">
              <a:defRPr sz="5999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4310" y="5256311"/>
            <a:ext cx="7255223" cy="2416185"/>
          </a:xfrm>
        </p:spPr>
        <p:txBody>
          <a:bodyPr/>
          <a:lstStyle>
            <a:lvl1pPr marL="0" indent="0" algn="l">
              <a:buNone/>
              <a:defRPr sz="2627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0364" indent="0" algn="ctr">
              <a:buNone/>
              <a:defRPr sz="2189"/>
            </a:lvl2pPr>
            <a:lvl3pPr marL="1000730" indent="0" algn="ctr">
              <a:buNone/>
              <a:defRPr sz="1970"/>
            </a:lvl3pPr>
            <a:lvl4pPr marL="1501094" indent="0" algn="ctr">
              <a:buNone/>
              <a:defRPr sz="1751"/>
            </a:lvl4pPr>
            <a:lvl5pPr marL="2001458" indent="0" algn="ctr">
              <a:buNone/>
              <a:defRPr sz="1751"/>
            </a:lvl5pPr>
            <a:lvl6pPr marL="2501823" indent="0" algn="ctr">
              <a:buNone/>
              <a:defRPr sz="1751"/>
            </a:lvl6pPr>
            <a:lvl7pPr marL="3002187" indent="0" algn="ctr">
              <a:buNone/>
              <a:defRPr sz="1751"/>
            </a:lvl7pPr>
            <a:lvl8pPr marL="3502552" indent="0" algn="ctr">
              <a:buNone/>
              <a:defRPr sz="1751"/>
            </a:lvl8pPr>
            <a:lvl9pPr marL="4002917" indent="0" algn="ctr">
              <a:buNone/>
              <a:defRPr sz="1751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472" y="438149"/>
            <a:ext cx="28116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www.rsb.org.uk</a:t>
            </a:r>
            <a:endParaRPr lang="en-GB" sz="30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13401" r="46913"/>
          <a:stretch/>
        </p:blipFill>
        <p:spPr>
          <a:xfrm>
            <a:off x="162232" y="1908692"/>
            <a:ext cx="4999703" cy="719037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" y="9099071"/>
            <a:ext cx="13342938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15" y="411434"/>
            <a:ext cx="3100943" cy="11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8541" y="532815"/>
            <a:ext cx="2877071" cy="8480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328" y="532815"/>
            <a:ext cx="8464426" cy="84809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15" y="411434"/>
            <a:ext cx="3100943" cy="114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0" y="469412"/>
            <a:ext cx="2201014" cy="10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" y="9099071"/>
            <a:ext cx="13342938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15" y="411434"/>
            <a:ext cx="3100943" cy="1143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0" y="469412"/>
            <a:ext cx="2201014" cy="10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1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379" y="2494957"/>
            <a:ext cx="11508284" cy="4162883"/>
          </a:xfrm>
        </p:spPr>
        <p:txBody>
          <a:bodyPr anchor="b"/>
          <a:lstStyle>
            <a:lvl1pPr>
              <a:defRPr sz="6567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379" y="6697218"/>
            <a:ext cx="11508284" cy="2189161"/>
          </a:xfrm>
        </p:spPr>
        <p:txBody>
          <a:bodyPr/>
          <a:lstStyle>
            <a:lvl1pPr marL="0" indent="0">
              <a:buNone/>
              <a:defRPr sz="2627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0364" indent="0">
              <a:buNone/>
              <a:defRPr sz="2189">
                <a:solidFill>
                  <a:schemeClr val="tx1">
                    <a:tint val="75000"/>
                  </a:schemeClr>
                </a:solidFill>
              </a:defRPr>
            </a:lvl2pPr>
            <a:lvl3pPr marL="1000730" indent="0">
              <a:buNone/>
              <a:defRPr sz="1970">
                <a:solidFill>
                  <a:schemeClr val="tx1">
                    <a:tint val="75000"/>
                  </a:schemeClr>
                </a:solidFill>
              </a:defRPr>
            </a:lvl3pPr>
            <a:lvl4pPr marL="1501094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4pPr>
            <a:lvl5pPr marL="2001458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5pPr>
            <a:lvl6pPr marL="2501823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6pPr>
            <a:lvl7pPr marL="3002187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7pPr>
            <a:lvl8pPr marL="3502552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8pPr>
            <a:lvl9pPr marL="4002917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01/10/2019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" y="9099071"/>
            <a:ext cx="13342938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15" y="411434"/>
            <a:ext cx="3100943" cy="1143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0" y="469412"/>
            <a:ext cx="2201014" cy="10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3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327" y="2664064"/>
            <a:ext cx="5670749" cy="6349729"/>
          </a:xfrm>
        </p:spPr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4864" y="2664064"/>
            <a:ext cx="5670749" cy="6349729"/>
          </a:xfrm>
        </p:spPr>
        <p:txBody>
          <a:bodyPr/>
          <a:lstStyle>
            <a:lvl1pPr>
              <a:defRPr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" y="9099071"/>
            <a:ext cx="13342938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15" y="411434"/>
            <a:ext cx="3100943" cy="1143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0" y="469412"/>
            <a:ext cx="2201014" cy="10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6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" y="9099071"/>
            <a:ext cx="13342938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15" y="411434"/>
            <a:ext cx="3100943" cy="1143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0" y="469412"/>
            <a:ext cx="2201014" cy="10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7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" y="9099071"/>
            <a:ext cx="13342938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15" y="411434"/>
            <a:ext cx="3100943" cy="114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0" y="469412"/>
            <a:ext cx="2201014" cy="10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8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66" y="667177"/>
            <a:ext cx="4303445" cy="2335107"/>
          </a:xfrm>
        </p:spPr>
        <p:txBody>
          <a:bodyPr anchor="b"/>
          <a:lstStyle>
            <a:lvl1pPr>
              <a:defRPr sz="3503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487" y="1440912"/>
            <a:ext cx="6754862" cy="7111883"/>
          </a:xfrm>
        </p:spPr>
        <p:txBody>
          <a:bodyPr/>
          <a:lstStyle>
            <a:lvl1pPr>
              <a:defRPr sz="350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65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2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8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89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89"/>
            </a:lvl6pPr>
            <a:lvl7pPr>
              <a:defRPr sz="2189"/>
            </a:lvl7pPr>
            <a:lvl8pPr>
              <a:defRPr sz="2189"/>
            </a:lvl8pPr>
            <a:lvl9pPr>
              <a:defRPr sz="2189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066" y="3002285"/>
            <a:ext cx="4303445" cy="5562095"/>
          </a:xfrm>
        </p:spPr>
        <p:txBody>
          <a:bodyPr/>
          <a:lstStyle>
            <a:lvl1pPr marL="0" indent="0">
              <a:buNone/>
              <a:defRPr sz="1751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0364" indent="0">
              <a:buNone/>
              <a:defRPr sz="1532"/>
            </a:lvl2pPr>
            <a:lvl3pPr marL="1000730" indent="0">
              <a:buNone/>
              <a:defRPr sz="1313"/>
            </a:lvl3pPr>
            <a:lvl4pPr marL="1501094" indent="0">
              <a:buNone/>
              <a:defRPr sz="1094"/>
            </a:lvl4pPr>
            <a:lvl5pPr marL="2001458" indent="0">
              <a:buNone/>
              <a:defRPr sz="1094"/>
            </a:lvl5pPr>
            <a:lvl6pPr marL="2501823" indent="0">
              <a:buNone/>
              <a:defRPr sz="1094"/>
            </a:lvl6pPr>
            <a:lvl7pPr marL="3002187" indent="0">
              <a:buNone/>
              <a:defRPr sz="1094"/>
            </a:lvl7pPr>
            <a:lvl8pPr marL="3502552" indent="0">
              <a:buNone/>
              <a:defRPr sz="1094"/>
            </a:lvl8pPr>
            <a:lvl9pPr marL="4002917" indent="0">
              <a:buNone/>
              <a:defRPr sz="1094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" y="9099071"/>
            <a:ext cx="13342938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15" y="411434"/>
            <a:ext cx="3100943" cy="1143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0" y="469412"/>
            <a:ext cx="2201014" cy="10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66" y="667177"/>
            <a:ext cx="4303445" cy="2335107"/>
          </a:xfrm>
        </p:spPr>
        <p:txBody>
          <a:bodyPr anchor="b"/>
          <a:lstStyle>
            <a:lvl1pPr>
              <a:defRPr sz="350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72487" y="1440912"/>
            <a:ext cx="6754862" cy="7111883"/>
          </a:xfrm>
        </p:spPr>
        <p:txBody>
          <a:bodyPr anchor="t"/>
          <a:lstStyle>
            <a:lvl1pPr marL="0" indent="0">
              <a:buNone/>
              <a:defRPr sz="3503"/>
            </a:lvl1pPr>
            <a:lvl2pPr marL="500364" indent="0">
              <a:buNone/>
              <a:defRPr sz="3065"/>
            </a:lvl2pPr>
            <a:lvl3pPr marL="1000730" indent="0">
              <a:buNone/>
              <a:defRPr sz="2627"/>
            </a:lvl3pPr>
            <a:lvl4pPr marL="1501094" indent="0">
              <a:buNone/>
              <a:defRPr sz="2189"/>
            </a:lvl4pPr>
            <a:lvl5pPr marL="2001458" indent="0">
              <a:buNone/>
              <a:defRPr sz="2189"/>
            </a:lvl5pPr>
            <a:lvl6pPr marL="2501823" indent="0">
              <a:buNone/>
              <a:defRPr sz="2189"/>
            </a:lvl6pPr>
            <a:lvl7pPr marL="3002187" indent="0">
              <a:buNone/>
              <a:defRPr sz="2189"/>
            </a:lvl7pPr>
            <a:lvl8pPr marL="3502552" indent="0">
              <a:buNone/>
              <a:defRPr sz="2189"/>
            </a:lvl8pPr>
            <a:lvl9pPr marL="4002917" indent="0">
              <a:buNone/>
              <a:defRPr sz="218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066" y="3002285"/>
            <a:ext cx="4303445" cy="5562095"/>
          </a:xfrm>
        </p:spPr>
        <p:txBody>
          <a:bodyPr/>
          <a:lstStyle>
            <a:lvl1pPr marL="0" indent="0">
              <a:buNone/>
              <a:defRPr sz="1751"/>
            </a:lvl1pPr>
            <a:lvl2pPr marL="500364" indent="0">
              <a:buNone/>
              <a:defRPr sz="1532"/>
            </a:lvl2pPr>
            <a:lvl3pPr marL="1000730" indent="0">
              <a:buNone/>
              <a:defRPr sz="1313"/>
            </a:lvl3pPr>
            <a:lvl4pPr marL="1501094" indent="0">
              <a:buNone/>
              <a:defRPr sz="1094"/>
            </a:lvl4pPr>
            <a:lvl5pPr marL="2001458" indent="0">
              <a:buNone/>
              <a:defRPr sz="1094"/>
            </a:lvl5pPr>
            <a:lvl6pPr marL="2501823" indent="0">
              <a:buNone/>
              <a:defRPr sz="1094"/>
            </a:lvl6pPr>
            <a:lvl7pPr marL="3002187" indent="0">
              <a:buNone/>
              <a:defRPr sz="1094"/>
            </a:lvl7pPr>
            <a:lvl8pPr marL="3502552" indent="0">
              <a:buNone/>
              <a:defRPr sz="1094"/>
            </a:lvl8pPr>
            <a:lvl9pPr marL="4002917" indent="0">
              <a:buNone/>
              <a:defRPr sz="109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15" y="411434"/>
            <a:ext cx="3100943" cy="114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7" y="532812"/>
            <a:ext cx="2574598" cy="126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1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15" y="411434"/>
            <a:ext cx="3100943" cy="114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0" y="469412"/>
            <a:ext cx="2201014" cy="10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3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329" y="532812"/>
            <a:ext cx="11508284" cy="19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29" y="2664064"/>
            <a:ext cx="11508284" cy="6349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7327" y="9275565"/>
            <a:ext cx="3002161" cy="53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6C856D-FB1E-4A8A-B731-1D296D90E550}" type="datetimeFigureOut">
              <a:rPr lang="en-GB" smtClean="0"/>
              <a:pPr/>
              <a:t>01/10/2019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850" y="9275565"/>
            <a:ext cx="4503242" cy="53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3450" y="9275565"/>
            <a:ext cx="3002161" cy="53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61DEB3-3CAF-4255-B6C0-8EB2E77698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5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l" defTabSz="1000730" rtl="0" eaLnBrk="1" latinLnBrk="0" hangingPunct="1">
        <a:lnSpc>
          <a:spcPct val="90000"/>
        </a:lnSpc>
        <a:spcBef>
          <a:spcPct val="0"/>
        </a:spcBef>
        <a:buNone/>
        <a:defRPr sz="4815" kern="1200">
          <a:solidFill>
            <a:srgbClr val="003D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0182" indent="-250182" algn="l" defTabSz="1000730" rtl="0" eaLnBrk="1" latinLnBrk="0" hangingPunct="1">
        <a:lnSpc>
          <a:spcPct val="90000"/>
        </a:lnSpc>
        <a:spcBef>
          <a:spcPts val="1094"/>
        </a:spcBef>
        <a:buFont typeface="Arial" panose="020B0604020202020204" pitchFamily="34" charset="0"/>
        <a:buChar char="•"/>
        <a:defRPr sz="3065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0548" indent="-250182" algn="l" defTabSz="1000730" rtl="0" eaLnBrk="1" latinLnBrk="0" hangingPunct="1">
        <a:lnSpc>
          <a:spcPct val="90000"/>
        </a:lnSpc>
        <a:spcBef>
          <a:spcPts val="548"/>
        </a:spcBef>
        <a:buFont typeface="Arial" panose="020B0604020202020204" pitchFamily="34" charset="0"/>
        <a:buChar char="•"/>
        <a:defRPr sz="2627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0912" indent="-250182" algn="l" defTabSz="1000730" rtl="0" eaLnBrk="1" latinLnBrk="0" hangingPunct="1">
        <a:lnSpc>
          <a:spcPct val="90000"/>
        </a:lnSpc>
        <a:spcBef>
          <a:spcPts val="548"/>
        </a:spcBef>
        <a:buFont typeface="Arial" panose="020B0604020202020204" pitchFamily="34" charset="0"/>
        <a:buChar char="•"/>
        <a:defRPr sz="2189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51276" indent="-250182" algn="l" defTabSz="1000730" rtl="0" eaLnBrk="1" latinLnBrk="0" hangingPunct="1">
        <a:lnSpc>
          <a:spcPct val="90000"/>
        </a:lnSpc>
        <a:spcBef>
          <a:spcPts val="548"/>
        </a:spcBef>
        <a:buFont typeface="Arial" panose="020B0604020202020204" pitchFamily="34" charset="0"/>
        <a:buChar char="•"/>
        <a:defRPr sz="1970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51641" indent="-250182" algn="l" defTabSz="1000730" rtl="0" eaLnBrk="1" latinLnBrk="0" hangingPunct="1">
        <a:lnSpc>
          <a:spcPct val="90000"/>
        </a:lnSpc>
        <a:spcBef>
          <a:spcPts val="548"/>
        </a:spcBef>
        <a:buFont typeface="Arial" panose="020B0604020202020204" pitchFamily="34" charset="0"/>
        <a:buChar char="•"/>
        <a:defRPr sz="1970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52005" indent="-250182" algn="l" defTabSz="1000730" rtl="0" eaLnBrk="1" latinLnBrk="0" hangingPunct="1">
        <a:lnSpc>
          <a:spcPct val="90000"/>
        </a:lnSpc>
        <a:spcBef>
          <a:spcPts val="548"/>
        </a:spcBef>
        <a:buFont typeface="Arial" panose="020B0604020202020204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6pPr>
      <a:lvl7pPr marL="3252369" indent="-250182" algn="l" defTabSz="1000730" rtl="0" eaLnBrk="1" latinLnBrk="0" hangingPunct="1">
        <a:lnSpc>
          <a:spcPct val="90000"/>
        </a:lnSpc>
        <a:spcBef>
          <a:spcPts val="548"/>
        </a:spcBef>
        <a:buFont typeface="Arial" panose="020B0604020202020204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7pPr>
      <a:lvl8pPr marL="3752735" indent="-250182" algn="l" defTabSz="1000730" rtl="0" eaLnBrk="1" latinLnBrk="0" hangingPunct="1">
        <a:lnSpc>
          <a:spcPct val="90000"/>
        </a:lnSpc>
        <a:spcBef>
          <a:spcPts val="548"/>
        </a:spcBef>
        <a:buFont typeface="Arial" panose="020B0604020202020204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8pPr>
      <a:lvl9pPr marL="4253099" indent="-250182" algn="l" defTabSz="1000730" rtl="0" eaLnBrk="1" latinLnBrk="0" hangingPunct="1">
        <a:lnSpc>
          <a:spcPct val="90000"/>
        </a:lnSpc>
        <a:spcBef>
          <a:spcPts val="548"/>
        </a:spcBef>
        <a:buFont typeface="Arial" panose="020B0604020202020204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0730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1pPr>
      <a:lvl2pPr marL="500364" algn="l" defTabSz="1000730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2pPr>
      <a:lvl3pPr marL="1000730" algn="l" defTabSz="1000730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3pPr>
      <a:lvl4pPr marL="1501094" algn="l" defTabSz="1000730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4pPr>
      <a:lvl5pPr marL="2001458" algn="l" defTabSz="1000730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5pPr>
      <a:lvl6pPr marL="2501823" algn="l" defTabSz="1000730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6pPr>
      <a:lvl7pPr marL="3002187" algn="l" defTabSz="1000730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7pPr>
      <a:lvl8pPr marL="3502552" algn="l" defTabSz="1000730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8pPr>
      <a:lvl9pPr marL="4002917" algn="l" defTabSz="1000730" rtl="0" eaLnBrk="1" latinLnBrk="0" hangingPunct="1">
        <a:defRPr sz="1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hip@rsb.org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0539" y="3205537"/>
            <a:ext cx="5514539" cy="1778567"/>
          </a:xfrm>
        </p:spPr>
        <p:txBody>
          <a:bodyPr/>
          <a:lstStyle/>
          <a:p>
            <a:pPr algn="r"/>
            <a:r>
              <a:rPr lang="en-GB" b="1" dirty="0" smtClean="0"/>
              <a:t>UK freshwater species quiz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49" y="5960149"/>
            <a:ext cx="3490029" cy="172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8605" y="2212911"/>
            <a:ext cx="6481442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what time of day are smooth newts most active?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Daytime</a:t>
            </a:r>
          </a:p>
          <a:p>
            <a:pPr marL="514350" indent="-514350"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 time</a:t>
            </a: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47" y="2494736"/>
            <a:ext cx="5791982" cy="38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8605" y="2212911"/>
            <a:ext cx="5795642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Latin name for the common toad?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Bufo</a:t>
            </a:r>
            <a:r>
              <a:rPr lang="en-US" sz="3064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64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elegans</a:t>
            </a:r>
            <a:endParaRPr lang="en-US" sz="3064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Bufo</a:t>
            </a:r>
            <a:r>
              <a:rPr lang="en-US" sz="3064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64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bufo</a:t>
            </a:r>
            <a:endParaRPr lang="en-US" sz="3064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Margaritifera</a:t>
            </a:r>
            <a:r>
              <a:rPr lang="en-US" sz="3064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64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margaritifera</a:t>
            </a:r>
            <a:endParaRPr lang="en-US" sz="3064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Myxas</a:t>
            </a:r>
            <a:r>
              <a:rPr lang="en-US" sz="3064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64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glutinosa</a:t>
            </a:r>
            <a:endParaRPr lang="en-US" sz="3064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64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99" y="2866869"/>
            <a:ext cx="6506649" cy="43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8605" y="2212911"/>
            <a:ext cx="6992430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Norfolk hawker is a species of what insect?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ussel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Dragonfly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Flower</a:t>
            </a: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28" y="2212911"/>
            <a:ext cx="5372614" cy="537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8605" y="2212911"/>
            <a:ext cx="5889771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heavy should a vole be to survive the winter?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170g</a:t>
            </a:r>
          </a:p>
          <a:p>
            <a:pPr marL="0" indent="0">
              <a:buNone/>
            </a:pPr>
            <a:endParaRPr lang="en-US" sz="3064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13" y="3122322"/>
            <a:ext cx="6225988" cy="41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8605" y="2212911"/>
            <a:ext cx="6992430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environment does the fen violet prefer?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rivers</a:t>
            </a:r>
          </a:p>
          <a:p>
            <a:pPr marL="514350" indent="-514350"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riverbanks</a:t>
            </a:r>
          </a:p>
          <a:p>
            <a:pPr marL="514350" indent="-514350"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 fields</a:t>
            </a:r>
          </a:p>
          <a:p>
            <a:pPr marL="514350" indent="-514350"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Peat marshes</a:t>
            </a: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09" y="2040879"/>
            <a:ext cx="4315226" cy="6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69977" y="2148546"/>
            <a:ext cx="6952088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freshwater habitat do the organisms pictured share?</a:t>
            </a: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3" y="1851964"/>
            <a:ext cx="4236903" cy="2771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69" y="3832701"/>
            <a:ext cx="4876800" cy="325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448" y="3773078"/>
            <a:ext cx="2365935" cy="3437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40" y="6131641"/>
            <a:ext cx="4150136" cy="27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26181" y="3450040"/>
            <a:ext cx="6938642" cy="2789395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b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Freshwater sources word search</a:t>
            </a: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information from the quiz, print out, and then complete the word search on the next slide. </a:t>
            </a: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86644"/>
              </p:ext>
            </p:extLst>
          </p:nvPr>
        </p:nvGraphicFramePr>
        <p:xfrm>
          <a:off x="6236383" y="2119436"/>
          <a:ext cx="6667496" cy="63627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8864">
                  <a:extLst>
                    <a:ext uri="{9D8B030D-6E8A-4147-A177-3AD203B41FA5}">
                      <a16:colId xmlns:a16="http://schemas.microsoft.com/office/drawing/2014/main" val="3923211107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261231516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1444420882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1075145454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1700529881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2110110070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1588215123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1241477739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391003855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105455423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2201326615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2788857200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539179167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2723070316"/>
                    </a:ext>
                  </a:extLst>
                </a:gridCol>
                <a:gridCol w="444188">
                  <a:extLst>
                    <a:ext uri="{9D8B030D-6E8A-4147-A177-3AD203B41FA5}">
                      <a16:colId xmlns:a16="http://schemas.microsoft.com/office/drawing/2014/main" val="1904376839"/>
                    </a:ext>
                  </a:extLst>
                </a:gridCol>
              </a:tblGrid>
              <a:tr h="424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J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233643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J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8705706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555018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393904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368550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J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320993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67366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642370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650205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636456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646265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Q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367180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333391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508430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631291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2204" y="2410068"/>
            <a:ext cx="5670749" cy="57814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---- = I stay in one place, but I am smaller than a lake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---- =I am completely surrounded by land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----- = I am found on every continent and I can flow for miles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------- = I am similar to a river, but slightly smaller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----- = I </a:t>
            </a:r>
            <a:r>
              <a:rPr lang="en-US" sz="2000" dirty="0"/>
              <a:t>am a groove or hole in the ground in which water may </a:t>
            </a:r>
            <a:r>
              <a:rPr lang="en-US" sz="2000" dirty="0" smtClean="0"/>
              <a:t>collect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---------- = I recycle freshwater through my different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----- = You’ll find me connecting cities and towns, I am man made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---- = I return water to the ground from the clouds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---- = I form from very cold rain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---- = I collect near the ground when it is cold, often early in the morning or late at night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267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shwater answers 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704975"/>
            <a:ext cx="7008812" cy="70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706" y="2560099"/>
            <a:ext cx="11873382" cy="652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627" b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627" b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918" b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do?</a:t>
            </a:r>
          </a:p>
          <a:p>
            <a:pPr algn="ctr"/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Twitter @</a:t>
            </a:r>
            <a:r>
              <a:rPr lang="en-GB" sz="2800" dirty="0" err="1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RoyalSocBio</a:t>
            </a:r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the hashtag #BiologyWeek to let us know! </a:t>
            </a:r>
          </a:p>
          <a:p>
            <a:pPr algn="ctr"/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us on Facebook too!</a:t>
            </a:r>
          </a:p>
          <a:p>
            <a:pPr algn="ctr"/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biology? Interested in becoming a member?</a:t>
            </a:r>
          </a:p>
          <a:p>
            <a:pPr algn="ctr"/>
            <a:r>
              <a:rPr lang="en-GB" sz="28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membership@rsb.org.uk</a:t>
            </a:r>
            <a:r>
              <a:rPr lang="en-GB" sz="28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helping us celebrate Biology Week </a:t>
            </a:r>
            <a:r>
              <a:rPr lang="en-GB" sz="2800" b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2019!</a:t>
            </a:r>
            <a:endParaRPr lang="en-GB" sz="2800" b="1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3D7D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17073" y="1225217"/>
            <a:ext cx="2839143" cy="2427342"/>
            <a:chOff x="3848668" y="65470"/>
            <a:chExt cx="1945683" cy="1663473"/>
          </a:xfrm>
        </p:grpSpPr>
        <p:sp>
          <p:nvSpPr>
            <p:cNvPr id="5" name="Oval 4"/>
            <p:cNvSpPr/>
            <p:nvPr/>
          </p:nvSpPr>
          <p:spPr>
            <a:xfrm>
              <a:off x="3848668" y="65470"/>
              <a:ext cx="1713119" cy="1663473"/>
            </a:xfrm>
            <a:prstGeom prst="ellipse">
              <a:avLst/>
            </a:prstGeom>
            <a:ln>
              <a:solidFill>
                <a:srgbClr val="34B25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627">
                <a:solidFill>
                  <a:srgbClr val="48A942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91139" y="874404"/>
              <a:ext cx="1203212" cy="740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420" dirty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642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sz="2627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217709" y="591879"/>
              <a:ext cx="975036" cy="666776"/>
            </a:xfrm>
            <a:prstGeom prst="line">
              <a:avLst/>
            </a:prstGeom>
            <a:ln w="38100">
              <a:solidFill>
                <a:srgbClr val="0B2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90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7021" y="2133343"/>
            <a:ext cx="5869273" cy="634947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1.</a:t>
            </a:r>
            <a:endParaRPr lang="en-US" dirty="0" smtClean="0"/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Which of the following is not a freshwater source?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Ditch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Canal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Lake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06" y="3217981"/>
            <a:ext cx="6270299" cy="41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72420" y="2213945"/>
            <a:ext cx="6942780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 how much of the Earth’s surface is covered by freshwater?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thirds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</a:t>
            </a:r>
          </a:p>
          <a:p>
            <a:pPr marL="0" indent="0">
              <a:buNone/>
            </a:pPr>
            <a:endParaRPr lang="en-US" sz="3064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gl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glo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05" y="2472512"/>
            <a:ext cx="4760259" cy="473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99" y="2768360"/>
            <a:ext cx="6444663" cy="197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term given to animals without a backbone? </a:t>
            </a:r>
            <a:endParaRPr lang="en-GB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15" y="2768360"/>
            <a:ext cx="6278886" cy="47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18605" y="2723899"/>
            <a:ext cx="5201903" cy="3149363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group of animals do otters belong?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8" y="2268416"/>
            <a:ext cx="7305369" cy="48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78264" y="2455291"/>
            <a:ext cx="6731764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5.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name of the process in the water cycle that returns water from clouds to the ground?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Transpiration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Evapotranspiration</a:t>
            </a:r>
          </a:p>
          <a:p>
            <a:pPr marL="514350" indent="-514350">
              <a:buFont typeface="+mj-lt"/>
              <a:buAutoNum type="alphaLcParenR"/>
            </a:pPr>
            <a:endParaRPr lang="en-GB" sz="306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81" y="2455291"/>
            <a:ext cx="5997396" cy="3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58946" y="2403736"/>
            <a:ext cx="6172160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the longest river in the UK?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Severn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err="1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Wye</a:t>
            </a:r>
            <a:endParaRPr lang="en-GB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7/7b/St._Matthew%27s_Church_and_Smeaton%27s_B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70" y="2713018"/>
            <a:ext cx="6476901" cy="48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90920" y="2261538"/>
            <a:ext cx="6299058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percentage of rivers and canals are considered to be in poor or bad condition? 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  <a:endParaRPr lang="en-US" sz="3064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64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35" y="2678397"/>
            <a:ext cx="5893691" cy="39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8605" y="2212911"/>
            <a:ext cx="6992430" cy="6349478"/>
          </a:xfrm>
          <a:prstGeom prst="rect">
            <a:avLst/>
          </a:prstGeom>
        </p:spPr>
        <p:txBody>
          <a:bodyPr vert="horz" lIns="133429" tIns="66715" rIns="133429" bIns="66715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64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8</a:t>
            </a:r>
            <a:r>
              <a:rPr lang="en-GB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old was the oldest freshwater pearl mussel?</a:t>
            </a:r>
          </a:p>
          <a:p>
            <a:pPr marL="0" indent="0">
              <a:buNone/>
            </a:pPr>
            <a:endParaRPr lang="en-US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years old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 years old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 years old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6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years old</a:t>
            </a:r>
          </a:p>
          <a:p>
            <a:pPr marL="0" indent="0">
              <a:buNone/>
            </a:pPr>
            <a:endParaRPr lang="en-US" sz="3064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64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064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86" dirty="0">
              <a:solidFill>
                <a:srgbClr val="0B2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22" y="3226827"/>
            <a:ext cx="5442305" cy="40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915</Words>
  <Application>Microsoft Office PowerPoint</Application>
  <PresentationFormat>Custom</PresentationFormat>
  <Paragraphs>422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UK freshwater species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Awards Ceremony</dc:title>
  <dc:creator>Karen Patel</dc:creator>
  <cp:lastModifiedBy>Philippa Skett</cp:lastModifiedBy>
  <cp:revision>62</cp:revision>
  <dcterms:created xsi:type="dcterms:W3CDTF">2017-06-30T15:54:01Z</dcterms:created>
  <dcterms:modified xsi:type="dcterms:W3CDTF">2019-10-01T16:38:01Z</dcterms:modified>
</cp:coreProperties>
</file>