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323" r:id="rId3"/>
    <p:sldId id="347" r:id="rId4"/>
    <p:sldId id="348" r:id="rId5"/>
    <p:sldId id="314" r:id="rId6"/>
    <p:sldId id="349" r:id="rId7"/>
    <p:sldId id="313" r:id="rId8"/>
    <p:sldId id="350" r:id="rId9"/>
    <p:sldId id="351" r:id="rId10"/>
    <p:sldId id="310" r:id="rId11"/>
    <p:sldId id="311" r:id="rId12"/>
    <p:sldId id="352" r:id="rId13"/>
    <p:sldId id="288" r:id="rId14"/>
    <p:sldId id="261" r:id="rId15"/>
    <p:sldId id="346" r:id="rId1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 autoAdjust="0"/>
    <p:restoredTop sz="94660"/>
  </p:normalViewPr>
  <p:slideViewPr>
    <p:cSldViewPr>
      <p:cViewPr>
        <p:scale>
          <a:sx n="100" d="100"/>
          <a:sy n="100" d="100"/>
        </p:scale>
        <p:origin x="-360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80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75" y="0"/>
            <a:ext cx="2945712" cy="49680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65F085-0D1E-4C87-ABD6-1CEEF8A20DE2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830"/>
            <a:ext cx="2945712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75" y="9429830"/>
            <a:ext cx="2945712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0F05C5-C734-4CDA-8772-1D1B85456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723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80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75" y="0"/>
            <a:ext cx="2945712" cy="49680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EB9F53-BF27-4EA7-A5A5-8C6272F5D4A9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15709"/>
            <a:ext cx="5439092" cy="4468097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830"/>
            <a:ext cx="2945712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75" y="9429830"/>
            <a:ext cx="2945712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439693-6820-48EE-883F-115ECEC388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122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183AAD-F756-4B71-8D6B-08BE1F56C84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9134476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38610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38610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773238"/>
            <a:ext cx="82804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773238"/>
            <a:ext cx="82804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87B6A7-F070-4170-8ECB-9598608FA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6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://www.ocr.org.uk/qualifications/as-a-level-gce-biology-b-advancing-biology-h022-h422-from-2015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www.ocr.org.uk/qualifications/as-a-level-gce-biology-a-h020-h420-from-2015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gce-as-and-a-level-for-scienc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350" y="2535238"/>
            <a:ext cx="705485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An overview of the changes to GCE biology in England</a:t>
            </a:r>
            <a:endParaRPr lang="en-GB" dirty="0"/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1691531" y="4221807"/>
            <a:ext cx="6192837" cy="1079401"/>
          </a:xfrm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 Katherine Hands-Taylor </a:t>
            </a:r>
          </a:p>
          <a:p>
            <a:pPr eaLnBrk="1" hangingPunct="1"/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OCR A Level Science Subject Specialist</a:t>
            </a:r>
          </a:p>
        </p:txBody>
      </p:sp>
      <p:pic>
        <p:nvPicPr>
          <p:cNvPr id="11267" name="Picture 2" descr="C:\Users\evanss\Desktop\Wessex visit talk\GCSE A Level Refor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68413"/>
            <a:ext cx="10509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Objectives - wording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1776" y="3813428"/>
            <a:ext cx="2628000" cy="19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182880" tIns="91440" rIns="18288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knowledge and understanding of ideas, processes, techniques and procedures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0400" y="3813428"/>
            <a:ext cx="2988000" cy="1908215"/>
          </a:xfrm>
          <a:prstGeom prst="rect">
            <a:avLst/>
          </a:prstGeom>
          <a:solidFill>
            <a:srgbClr val="D3636F"/>
          </a:solidFill>
        </p:spPr>
        <p:txBody>
          <a:bodyPr wrap="square" lIns="182880" tIns="91440" rIns="18288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knowledge and understanding (theory, practical, qualitative and quantitative data)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400" y="3811479"/>
            <a:ext cx="1872032" cy="19082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36000" tIns="91440" rIns="3600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interpret and evaluate information, make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judgements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develop and refine practical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776" y="1556792"/>
            <a:ext cx="2736000" cy="16619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182880" tIns="91440" rIns="18288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recall, show understanding; select,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communicate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080" y="1556792"/>
            <a:ext cx="2880000" cy="16619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182880" tIns="91440" rIns="18288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evaluate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knowledge to unfamiliar situations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080" y="1556792"/>
            <a:ext cx="1872352" cy="166199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36000" tIns="91440" rIns="3600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practical, make observations, evaluate methodology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209540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Old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4350087"/>
            <a:ext cx="93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New</a:t>
            </a:r>
            <a:endParaRPr lang="en-GB" sz="2800" dirty="0"/>
          </a:p>
        </p:txBody>
      </p:sp>
      <p:cxnSp>
        <p:nvCxnSpPr>
          <p:cNvPr id="13" name="Straight Arrow Connector 12"/>
          <p:cNvCxnSpPr>
            <a:stCxn id="9" idx="2"/>
            <a:endCxn id="4" idx="0"/>
          </p:cNvCxnSpPr>
          <p:nvPr/>
        </p:nvCxnSpPr>
        <p:spPr>
          <a:xfrm flipH="1">
            <a:off x="2285776" y="3218785"/>
            <a:ext cx="5238480" cy="59464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0"/>
          </p:cNvCxnSpPr>
          <p:nvPr/>
        </p:nvCxnSpPr>
        <p:spPr>
          <a:xfrm flipH="1">
            <a:off x="5094400" y="3218785"/>
            <a:ext cx="2286000" cy="59464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6" idx="0"/>
          </p:cNvCxnSpPr>
          <p:nvPr/>
        </p:nvCxnSpPr>
        <p:spPr>
          <a:xfrm>
            <a:off x="7524256" y="3218785"/>
            <a:ext cx="160" cy="59269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56841" y="3218785"/>
            <a:ext cx="320" cy="59269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6" idx="0"/>
          </p:cNvCxnSpPr>
          <p:nvPr/>
        </p:nvCxnSpPr>
        <p:spPr>
          <a:xfrm>
            <a:off x="5148080" y="3218785"/>
            <a:ext cx="2376336" cy="59269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Assessment Objectives - weightings</a:t>
            </a:r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48849"/>
              </p:ext>
            </p:extLst>
          </p:nvPr>
        </p:nvGraphicFramePr>
        <p:xfrm>
          <a:off x="1500336" y="134076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Levels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AO1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AO2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AO3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Old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35-40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40-44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20-23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56355"/>
              </p:ext>
            </p:extLst>
          </p:nvPr>
        </p:nvGraphicFramePr>
        <p:xfrm>
          <a:off x="1500336" y="299695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Level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AO1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AO2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AO3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31-34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40-43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25-28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6A7-F070-4170-8ECB-9598608FA55C}" type="slidenum">
              <a:rPr lang="en-GB" smtClean="0"/>
              <a:t>11</a:t>
            </a:fld>
            <a:endParaRPr lang="en-GB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47664" y="4509120"/>
            <a:ext cx="5976664" cy="14401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Less recall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Practical contexts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More new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contexts in which to apply knowledge / understanding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data / information to evaluate / interpret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866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7584" y="1772816"/>
            <a:ext cx="7488312" cy="381635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General changes to the </a:t>
            </a:r>
            <a:r>
              <a:rPr lang="en-GB" altLang="en-US" sz="28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biology AS and A Levels</a:t>
            </a:r>
            <a:endParaRPr lang="en-GB" altLang="en-US" sz="28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Biology content changes</a:t>
            </a:r>
            <a:endParaRPr lang="en-GB" altLang="en-US" sz="28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Assessment </a:t>
            </a:r>
            <a:r>
              <a:rPr lang="en-GB" altLang="en-US" sz="28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Objectives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The </a:t>
            </a:r>
            <a:r>
              <a:rPr lang="en-GB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Practical Endorsement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altLang="en-US" sz="2800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6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915025" cy="936104"/>
          </a:xfrm>
        </p:spPr>
        <p:txBody>
          <a:bodyPr/>
          <a:lstStyle/>
          <a:p>
            <a:pPr algn="l" eaLnBrk="1" hangingPunct="1"/>
            <a:r>
              <a:rPr lang="en-GB" sz="4000" dirty="0" smtClean="0"/>
              <a:t>The Practical Endorsement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2753767"/>
            <a:ext cx="15843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</a:rPr>
              <a:t>Skills assessed indirectly (5a)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</a:rPr>
              <a:t>Min. 15%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3700" y="1556792"/>
            <a:ext cx="15843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</a:rPr>
              <a:t>Skills assessed directly (5b)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9887" y="2707729"/>
            <a:ext cx="15843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</a:rPr>
              <a:t>Core ‘techniques’ (5c)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2062" y="2655342"/>
            <a:ext cx="22987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</a:rPr>
              <a:t>Common Practical Assessment Criteria (CPAC)</a:t>
            </a:r>
          </a:p>
        </p:txBody>
      </p:sp>
      <p:sp>
        <p:nvSpPr>
          <p:cNvPr id="5" name="Plus 4"/>
          <p:cNvSpPr/>
          <p:nvPr/>
        </p:nvSpPr>
        <p:spPr>
          <a:xfrm>
            <a:off x="4502200" y="3545929"/>
            <a:ext cx="287337" cy="2746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4475212" y="2409279"/>
            <a:ext cx="287338" cy="2730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9887" y="3860254"/>
            <a:ext cx="15843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white"/>
                </a:solidFill>
              </a:rPr>
              <a:t>Minimum 12 practical </a:t>
            </a:r>
            <a:r>
              <a:rPr lang="en-GB" dirty="0">
                <a:solidFill>
                  <a:prstClr val="white"/>
                </a:solidFill>
              </a:rPr>
              <a:t>activities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567412" y="1952079"/>
            <a:ext cx="300038" cy="23034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5513437" y="3722142"/>
            <a:ext cx="300038" cy="23034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598662" y="3660229"/>
            <a:ext cx="360363" cy="1190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139875" y="4919117"/>
            <a:ext cx="2663825" cy="5762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ja-JP" sz="1800" dirty="0" smtClean="0">
                <a:solidFill>
                  <a:prstClr val="black"/>
                </a:solidFill>
              </a:rPr>
              <a:t>A Level (A*–U)</a:t>
            </a:r>
            <a:endParaRPr lang="ja-JP" altLang="en-US" sz="1800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ja-JP" sz="180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altLang="ja-JP" sz="1800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ja-JP" sz="1800" dirty="0" smtClean="0">
                <a:solidFill>
                  <a:prstClr val="black"/>
                </a:solidFill>
              </a:rPr>
              <a:t>                   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>
              <a:solidFill>
                <a:prstClr val="black"/>
              </a:solidFill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4355951" y="5084316"/>
            <a:ext cx="2663825" cy="5762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ja-JP" sz="1800" dirty="0" smtClean="0">
                <a:solidFill>
                  <a:prstClr val="black"/>
                </a:solidFill>
              </a:rPr>
              <a:t>Endorsement (Pass/</a:t>
            </a:r>
            <a:r>
              <a:rPr lang="en-GB" altLang="ja-JP" sz="1800" dirty="0" err="1" smtClean="0">
                <a:solidFill>
                  <a:prstClr val="black"/>
                </a:solidFill>
              </a:rPr>
              <a:t>Unclassfied</a:t>
            </a:r>
            <a:r>
              <a:rPr lang="en-GB" altLang="ja-JP" sz="1800" dirty="0" smtClean="0">
                <a:solidFill>
                  <a:prstClr val="black"/>
                </a:solidFill>
              </a:rPr>
              <a:t>)</a:t>
            </a:r>
            <a:endParaRPr lang="ja-JP" altLang="en-US" sz="1800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ja-JP" sz="180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altLang="ja-JP" sz="1800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ja-JP" sz="1800" dirty="0" smtClean="0">
                <a:solidFill>
                  <a:prstClr val="black"/>
                </a:solidFill>
              </a:rPr>
              <a:t>                   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>
              <a:solidFill>
                <a:prstClr val="black"/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 rot="1539729">
            <a:off x="2594025" y="3663404"/>
            <a:ext cx="1079500" cy="3143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8" name="Picture 2" descr="C:\Users\evanss\Desktop\Wessex visit talk\GCSE A Level Reform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312" y="44624"/>
            <a:ext cx="1739875" cy="11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39551" y="6021288"/>
            <a:ext cx="6252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i="1" dirty="0">
                <a:latin typeface="+mn-lt"/>
              </a:rPr>
              <a:t>To pass, a student must have demonstrated the appropriate skills and techniques for the subject and met the assessment criteria, having completed a minimum of twelve practical activities.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9" grpId="0" animBg="1"/>
      <p:bldP spid="13" grpId="0" animBg="1"/>
      <p:bldP spid="12" grpId="0" animBg="1"/>
      <p:bldP spid="15" grpId="0"/>
      <p:bldP spid="16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25" cy="1143000"/>
          </a:xfrm>
        </p:spPr>
        <p:txBody>
          <a:bodyPr/>
          <a:lstStyle/>
          <a:p>
            <a:pPr algn="l" eaLnBrk="1" hangingPunct="1"/>
            <a:r>
              <a:rPr lang="en-GB" sz="4000" smtClean="0"/>
              <a:t>The Practical Endorsement</a:t>
            </a:r>
          </a:p>
        </p:txBody>
      </p:sp>
      <p:sp>
        <p:nvSpPr>
          <p:cNvPr id="1843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844477"/>
            <a:ext cx="8352928" cy="37447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altLang="ja-JP" sz="1800" dirty="0" smtClean="0">
                <a:cs typeface="ＭＳ Ｐゴシック"/>
              </a:rPr>
              <a:t>Across </a:t>
            </a:r>
            <a:r>
              <a:rPr lang="en-GB" altLang="ja-JP" sz="1800" u="sng" dirty="0" smtClean="0">
                <a:cs typeface="ＭＳ Ｐゴシック"/>
              </a:rPr>
              <a:t>all </a:t>
            </a:r>
            <a:r>
              <a:rPr lang="en-GB" altLang="ja-JP" sz="1800" dirty="0" smtClean="0">
                <a:cs typeface="ＭＳ Ｐゴシック"/>
              </a:rPr>
              <a:t>Exam Boards the following features of the Practical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ja-JP" sz="1800" dirty="0" smtClean="0">
                <a:cs typeface="ＭＳ Ｐゴシック"/>
              </a:rPr>
              <a:t>Endorsement are common, it:</a:t>
            </a:r>
            <a:endParaRPr lang="ja-JP" altLang="en-US" sz="1800" dirty="0" smtClean="0">
              <a:cs typeface="ＭＳ Ｐゴシック"/>
            </a:endParaRPr>
          </a:p>
          <a:p>
            <a:pPr marL="0" indent="0" eaLnBrk="1" hangingPunct="1"/>
            <a:endParaRPr lang="ja-JP" altLang="en-US" sz="1800" dirty="0" smtClean="0">
              <a:cs typeface="ＭＳ Ｐゴシック"/>
            </a:endParaRPr>
          </a:p>
          <a:p>
            <a:pPr marL="0" indent="0" eaLnBrk="1" hangingPunct="1"/>
            <a:r>
              <a:rPr lang="en-GB" altLang="ja-JP" sz="1800" dirty="0" smtClean="0">
                <a:cs typeface="ＭＳ Ｐゴシック"/>
              </a:rPr>
              <a:t> covers a specified list of skills and techniques</a:t>
            </a:r>
          </a:p>
          <a:p>
            <a:pPr marL="0" indent="0" eaLnBrk="1" hangingPunct="1"/>
            <a:r>
              <a:rPr lang="en-GB" altLang="ja-JP" sz="1800" dirty="0" smtClean="0">
                <a:cs typeface="ＭＳ Ｐゴシック"/>
              </a:rPr>
              <a:t> is not part of the AS Level</a:t>
            </a:r>
            <a:endParaRPr lang="ja-JP" altLang="en-US" sz="1800" dirty="0" smtClean="0">
              <a:cs typeface="ＭＳ Ｐゴシック"/>
            </a:endParaRPr>
          </a:p>
          <a:p>
            <a:pPr marL="0" indent="0" eaLnBrk="1" hangingPunct="1"/>
            <a:r>
              <a:rPr lang="en-GB" altLang="ja-JP" sz="1800" dirty="0" smtClean="0">
                <a:cs typeface="ＭＳ Ｐゴシック"/>
              </a:rPr>
              <a:t> will appear on certificates as a separate grade, e.g. Biology, A* (Endorsement, Pass) </a:t>
            </a:r>
            <a:endParaRPr lang="ja-JP" altLang="en-US" sz="1800" dirty="0" smtClean="0">
              <a:cs typeface="ＭＳ Ｐゴシック"/>
            </a:endParaRPr>
          </a:p>
          <a:p>
            <a:pPr marL="0" indent="0" eaLnBrk="1" hangingPunct="1"/>
            <a:r>
              <a:rPr lang="en-GB" altLang="ja-JP" sz="1800" dirty="0" smtClean="0">
                <a:cs typeface="ＭＳ Ｐゴシック"/>
              </a:rPr>
              <a:t> will be reported as pass or unclassified</a:t>
            </a:r>
            <a:endParaRPr lang="ja-JP" altLang="en-US" sz="1800" dirty="0" smtClean="0">
              <a:cs typeface="ＭＳ Ｐゴシック"/>
            </a:endParaRPr>
          </a:p>
          <a:p>
            <a:pPr marL="0" indent="0" eaLnBrk="1" hangingPunct="1"/>
            <a:r>
              <a:rPr lang="en-GB" altLang="ja-JP" sz="1800" dirty="0" smtClean="0">
                <a:cs typeface="ＭＳ Ｐゴシック"/>
              </a:rPr>
              <a:t> requires a </a:t>
            </a:r>
            <a:r>
              <a:rPr lang="en-GB" altLang="ja-JP" sz="1800" u="sng" dirty="0" smtClean="0">
                <a:cs typeface="ＭＳ Ｐゴシック"/>
              </a:rPr>
              <a:t>minimum</a:t>
            </a:r>
            <a:r>
              <a:rPr lang="en-GB" altLang="ja-JP" sz="1800" dirty="0" smtClean="0">
                <a:cs typeface="ＭＳ Ｐゴシック"/>
              </a:rPr>
              <a:t> of 12 assessed practical activities</a:t>
            </a:r>
            <a:endParaRPr lang="ja-JP" altLang="en-US" sz="1800" dirty="0" smtClean="0">
              <a:cs typeface="ＭＳ Ｐゴシック"/>
            </a:endParaRPr>
          </a:p>
          <a:p>
            <a:pPr marL="0" indent="0" eaLnBrk="1" hangingPunct="1"/>
            <a:r>
              <a:rPr lang="en-GB" altLang="ja-JP" sz="1800" dirty="0" smtClean="0">
                <a:cs typeface="ＭＳ Ｐゴシック"/>
              </a:rPr>
              <a:t> requires students to keep appropriate records of their assessed practical activities </a:t>
            </a:r>
            <a:endParaRPr lang="ja-JP" altLang="en-US" sz="1800" dirty="0" smtClean="0">
              <a:cs typeface="ＭＳ Ｐゴシック"/>
            </a:endParaRPr>
          </a:p>
          <a:p>
            <a:pPr marL="0" indent="0" eaLnBrk="1" hangingPunct="1"/>
            <a:r>
              <a:rPr lang="en-GB" altLang="ja-JP" sz="1800" dirty="0" smtClean="0">
                <a:cs typeface="ＭＳ Ｐゴシック"/>
              </a:rPr>
              <a:t> is teacher assessed against the Common Practical Assessment Criteria, CPAC</a:t>
            </a:r>
            <a:endParaRPr lang="en-GB" altLang="ja-JP" sz="1800" dirty="0">
              <a:cs typeface="ＭＳ Ｐゴシック"/>
            </a:endParaRPr>
          </a:p>
          <a:p>
            <a:pPr marL="0" indent="0" eaLnBrk="1" hangingPunct="1"/>
            <a:r>
              <a:rPr lang="en-GB" altLang="ja-JP" sz="1800" dirty="0" smtClean="0">
                <a:cs typeface="ＭＳ Ｐゴシック"/>
              </a:rPr>
              <a:t> is quality assured by visiting monitoring</a:t>
            </a:r>
          </a:p>
          <a:p>
            <a:pPr marL="0" indent="0" eaLnBrk="1" hangingPunct="1"/>
            <a:endParaRPr lang="en-GB" altLang="ja-JP" sz="1800" dirty="0" smtClean="0">
              <a:cs typeface="ＭＳ Ｐゴシック"/>
            </a:endParaRPr>
          </a:p>
        </p:txBody>
      </p:sp>
      <p:pic>
        <p:nvPicPr>
          <p:cNvPr id="6" name="Picture 2" descr="C:\Users\evanss\Desktop\Wessex visit talk\GCSE A Level Refor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4624"/>
            <a:ext cx="1739875" cy="11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492896"/>
            <a:ext cx="8280400" cy="7200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Thank you any questions?</a:t>
            </a:r>
          </a:p>
          <a:p>
            <a:endParaRPr lang="en-GB" dirty="0"/>
          </a:p>
        </p:txBody>
      </p:sp>
      <p:pic>
        <p:nvPicPr>
          <p:cNvPr id="4" name="Picture 2" descr="C:\Users\evanss\Desktop\Wessex visit talk\GCSE A Level Refor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63854">
            <a:off x="188418" y="4499265"/>
            <a:ext cx="1739875" cy="11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7" t="6248" r="12348" b="1341"/>
          <a:stretch/>
        </p:blipFill>
        <p:spPr bwMode="auto">
          <a:xfrm rot="777024">
            <a:off x="6111304" y="791055"/>
            <a:ext cx="1045101" cy="147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6" t="6807" r="12382" b="1228"/>
          <a:stretch/>
        </p:blipFill>
        <p:spPr bwMode="auto">
          <a:xfrm rot="765258">
            <a:off x="7766387" y="214227"/>
            <a:ext cx="1048598" cy="147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9796">
            <a:off x="484351" y="472040"/>
            <a:ext cx="1717500" cy="1218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t="15986" r="12984" b="22174"/>
          <a:stretch/>
        </p:blipFill>
        <p:spPr bwMode="auto">
          <a:xfrm>
            <a:off x="2627784" y="3480513"/>
            <a:ext cx="3398643" cy="23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4014717"/>
            <a:ext cx="1429712" cy="123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5" t="6516" r="12501" b="1521"/>
          <a:stretch/>
        </p:blipFill>
        <p:spPr bwMode="auto">
          <a:xfrm rot="773461">
            <a:off x="6987785" y="501329"/>
            <a:ext cx="1033149" cy="147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609329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u="sng" dirty="0">
                <a:hlinkClick r:id="rId9"/>
              </a:rPr>
              <a:t>ocr.org.uk/</a:t>
            </a:r>
            <a:r>
              <a:rPr lang="en-GB" u="sng" dirty="0" err="1">
                <a:hlinkClick r:id="rId9"/>
              </a:rPr>
              <a:t>alevelbiologya</a:t>
            </a:r>
            <a:endParaRPr lang="en-GB" dirty="0"/>
          </a:p>
          <a:p>
            <a:pPr algn="r"/>
            <a:r>
              <a:rPr lang="en-GB" u="sng" dirty="0" smtClean="0">
                <a:hlinkClick r:id="rId10"/>
              </a:rPr>
              <a:t>ocr.org.uk/</a:t>
            </a:r>
            <a:r>
              <a:rPr lang="en-GB" u="sng" dirty="0" err="1" smtClean="0">
                <a:hlinkClick r:id="rId10"/>
              </a:rPr>
              <a:t>alevelbiologyb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0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7584" y="1772816"/>
            <a:ext cx="7488312" cy="381635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General changes to the </a:t>
            </a:r>
            <a:r>
              <a:rPr lang="en-GB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biology AS and A Levels</a:t>
            </a:r>
            <a:endParaRPr lang="en-GB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Biology content changes</a:t>
            </a:r>
            <a:endParaRPr lang="en-GB" altLang="en-US" sz="28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Assessment </a:t>
            </a:r>
            <a:r>
              <a:rPr lang="en-GB" altLang="en-US" sz="28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Objectives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The </a:t>
            </a:r>
            <a:r>
              <a:rPr lang="en-GB" altLang="en-US" sz="28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Practical Endorsement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altLang="en-US" sz="2800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17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544616" cy="792088"/>
          </a:xfrm>
        </p:spPr>
        <p:txBody>
          <a:bodyPr/>
          <a:lstStyle/>
          <a:p>
            <a:r>
              <a:rPr lang="en-GB" sz="4000" dirty="0"/>
              <a:t>What changes, AS level…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59832" y="6093296"/>
            <a:ext cx="5832648" cy="6480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b="1" dirty="0" smtClean="0"/>
              <a:t>Standard unchanged from now.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b="1" dirty="0" smtClean="0"/>
              <a:t>Content broadly the same, minimal changes to criteria. </a:t>
            </a:r>
          </a:p>
          <a:p>
            <a:pPr fontAlgn="auto">
              <a:spcAft>
                <a:spcPts val="0"/>
              </a:spcAft>
              <a:defRPr/>
            </a:pPr>
            <a:endParaRPr lang="en-GB" altLang="en-US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1800" b="1" dirty="0" smtClean="0"/>
          </a:p>
        </p:txBody>
      </p:sp>
      <p:pic>
        <p:nvPicPr>
          <p:cNvPr id="7" name="Picture 2" descr="C:\Users\evanss\Desktop\Wessex visit talk\GCSE A Level Refor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4624"/>
            <a:ext cx="1739875" cy="11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41174"/>
              </p:ext>
            </p:extLst>
          </p:nvPr>
        </p:nvGraphicFramePr>
        <p:xfrm>
          <a:off x="827584" y="836712"/>
          <a:ext cx="6696744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/>
                <a:gridCol w="334837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Modular - but exams in June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+mn-lt"/>
                        </a:rPr>
                        <a:t>L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+mn-lt"/>
                        </a:rPr>
                        <a:t>inear </a:t>
                      </a:r>
                      <a:r>
                        <a:rPr lang="en-GB" dirty="0" smtClean="0">
                          <a:latin typeface="+mn-lt"/>
                        </a:rPr>
                        <a:t>– papers are not units rather components</a:t>
                      </a:r>
                      <a:endParaRPr lang="en-GB" alt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Content is first half of A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Content is half the A level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AS grades count towards A level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AS</a:t>
                      </a:r>
                      <a:r>
                        <a:rPr lang="en-GB" altLang="en-US" baseline="0" dirty="0" smtClean="0">
                          <a:latin typeface="Calibri" pitchFamily="34" charset="0"/>
                        </a:rPr>
                        <a:t> d</a:t>
                      </a:r>
                      <a:r>
                        <a:rPr lang="en-GB" altLang="en-US" dirty="0" smtClean="0">
                          <a:latin typeface="Calibri" pitchFamily="34" charset="0"/>
                        </a:rPr>
                        <a:t>oes </a:t>
                      </a:r>
                      <a:r>
                        <a:rPr lang="en-GB" altLang="en-US" b="1" dirty="0" smtClean="0">
                          <a:latin typeface="Calibri" pitchFamily="34" charset="0"/>
                        </a:rPr>
                        <a:t>not</a:t>
                      </a:r>
                      <a:r>
                        <a:rPr lang="en-GB" altLang="en-US" dirty="0" smtClean="0">
                          <a:latin typeface="Calibri" pitchFamily="34" charset="0"/>
                        </a:rPr>
                        <a:t> count towards A level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Approx. 2 h 45 min examination</a:t>
                      </a:r>
                      <a:r>
                        <a:rPr lang="en-GB" altLang="en-US" baseline="0" dirty="0" smtClean="0">
                          <a:latin typeface="Calibri" pitchFamily="34" charset="0"/>
                        </a:rPr>
                        <a:t> time</a:t>
                      </a:r>
                      <a:r>
                        <a:rPr lang="en-GB" altLang="en-US" dirty="0" smtClean="0">
                          <a:latin typeface="Calibri" pitchFamily="34" charset="0"/>
                        </a:rPr>
                        <a:t>, no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Minimum 3 h examination time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Coursework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100% external assessment (15% practical weighting)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No maximum number</a:t>
                      </a:r>
                      <a:r>
                        <a:rPr lang="en-GB" altLang="en-US" baseline="0" dirty="0" smtClean="0">
                          <a:latin typeface="Calibri" pitchFamily="34" charset="0"/>
                        </a:rPr>
                        <a:t> of </a:t>
                      </a:r>
                      <a:r>
                        <a:rPr lang="en-GB" altLang="en-US" dirty="0" smtClean="0">
                          <a:latin typeface="Calibri" pitchFamily="34" charset="0"/>
                        </a:rPr>
                        <a:t>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Maximum of two papers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QWC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Extended responses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No maths weighting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>
                          <a:latin typeface="Calibri" pitchFamily="34" charset="0"/>
                        </a:rPr>
                        <a:t>M</a:t>
                      </a:r>
                      <a:r>
                        <a:rPr lang="en-GB" altLang="en-US" dirty="0" err="1" smtClean="0">
                          <a:latin typeface="Calibri" pitchFamily="34" charset="0"/>
                        </a:rPr>
                        <a:t>aths</a:t>
                      </a:r>
                      <a:r>
                        <a:rPr lang="en-GB" altLang="en-US" dirty="0" smtClean="0">
                          <a:latin typeface="Calibri" pitchFamily="34" charset="0"/>
                        </a:rPr>
                        <a:t> weighting introduced, 10% Level 2 and above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Grades A-E, 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Grades A-E, total</a:t>
                      </a:r>
                      <a:r>
                        <a:rPr lang="en-GB" altLang="en-US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altLang="en-US" dirty="0" smtClean="0">
                          <a:latin typeface="Calibri" pitchFamily="34" charset="0"/>
                        </a:rPr>
                        <a:t>raw marks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8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256584" cy="792088"/>
          </a:xfrm>
        </p:spPr>
        <p:txBody>
          <a:bodyPr/>
          <a:lstStyle/>
          <a:p>
            <a:r>
              <a:rPr lang="en-GB" sz="4000" dirty="0"/>
              <a:t>What changes, </a:t>
            </a:r>
            <a:r>
              <a:rPr lang="en-GB" sz="4000" dirty="0" smtClean="0"/>
              <a:t>A </a:t>
            </a:r>
            <a:r>
              <a:rPr lang="en-GB" sz="4000" dirty="0"/>
              <a:t>level…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31840" y="6093296"/>
            <a:ext cx="5624686" cy="6492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b="1" dirty="0" smtClean="0"/>
              <a:t>Standard unchanged from now (but A*).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b="1" dirty="0" smtClean="0"/>
              <a:t>Content broadly the same, minimal changes to criteria. </a:t>
            </a:r>
          </a:p>
          <a:p>
            <a:pPr fontAlgn="auto">
              <a:spcAft>
                <a:spcPts val="0"/>
              </a:spcAft>
              <a:defRPr/>
            </a:pPr>
            <a:endParaRPr lang="en-GB" altLang="en-US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1800" b="1" dirty="0" smtClean="0"/>
          </a:p>
        </p:txBody>
      </p:sp>
      <p:pic>
        <p:nvPicPr>
          <p:cNvPr id="8" name="Picture 2" descr="C:\Users\evanss\Desktop\Wessex visit talk\GCSE A Level Refor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4624"/>
            <a:ext cx="1739875" cy="11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545505"/>
              </p:ext>
            </p:extLst>
          </p:nvPr>
        </p:nvGraphicFramePr>
        <p:xfrm>
          <a:off x="827584" y="764704"/>
          <a:ext cx="6696744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/>
                <a:gridCol w="334837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Modular - but exams in June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+mn-lt"/>
                        </a:rPr>
                        <a:t>L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+mn-lt"/>
                        </a:rPr>
                        <a:t>inear </a:t>
                      </a:r>
                      <a:r>
                        <a:rPr lang="en-GB" dirty="0" smtClean="0">
                          <a:latin typeface="+mn-lt"/>
                        </a:rPr>
                        <a:t>– papers are not units rather components</a:t>
                      </a:r>
                      <a:endParaRPr lang="en-GB" alt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Content is first half of A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Content is half the A level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Font typeface="Arial" charset="0"/>
                        <a:buNone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AS grades</a:t>
                      </a:r>
                      <a:r>
                        <a:rPr lang="en-GB" altLang="en-US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altLang="en-US" dirty="0" smtClean="0">
                          <a:latin typeface="Calibri" pitchFamily="34" charset="0"/>
                        </a:rPr>
                        <a:t>count towards A level</a:t>
                      </a:r>
                      <a:endParaRPr lang="en-GB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AS</a:t>
                      </a:r>
                      <a:r>
                        <a:rPr lang="en-GB" altLang="en-US" baseline="0" dirty="0" smtClean="0">
                          <a:latin typeface="Calibri" pitchFamily="34" charset="0"/>
                        </a:rPr>
                        <a:t> d</a:t>
                      </a:r>
                      <a:r>
                        <a:rPr lang="en-GB" altLang="en-US" dirty="0" smtClean="0">
                          <a:latin typeface="Calibri" pitchFamily="34" charset="0"/>
                        </a:rPr>
                        <a:t>oes </a:t>
                      </a:r>
                      <a:r>
                        <a:rPr lang="en-GB" altLang="en-US" b="1" dirty="0" smtClean="0">
                          <a:latin typeface="Calibri" pitchFamily="34" charset="0"/>
                        </a:rPr>
                        <a:t>not</a:t>
                      </a:r>
                      <a:r>
                        <a:rPr lang="en-GB" altLang="en-US" dirty="0" smtClean="0">
                          <a:latin typeface="Calibri" pitchFamily="34" charset="0"/>
                        </a:rPr>
                        <a:t> count towards A level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Approx. 5 h 45 min examination</a:t>
                      </a:r>
                      <a:r>
                        <a:rPr lang="en-GB" altLang="en-US" baseline="0" dirty="0" smtClean="0">
                          <a:latin typeface="Calibri" pitchFamily="34" charset="0"/>
                        </a:rPr>
                        <a:t> time</a:t>
                      </a:r>
                      <a:r>
                        <a:rPr lang="en-GB" altLang="en-US" dirty="0" smtClean="0">
                          <a:latin typeface="Calibri" pitchFamily="34" charset="0"/>
                        </a:rPr>
                        <a:t>, A2 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Font typeface="Arial" charset="0"/>
                        <a:buNone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Minimum 6 h examination time</a:t>
                      </a:r>
                      <a:endParaRPr lang="en-GB" alt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Coursework</a:t>
                      </a:r>
                      <a:r>
                        <a:rPr lang="en-GB" altLang="en-US" baseline="0" dirty="0" smtClean="0">
                          <a:latin typeface="Calibri" pitchFamily="34" charset="0"/>
                        </a:rPr>
                        <a:t> - </a:t>
                      </a:r>
                      <a:r>
                        <a:rPr lang="en-GB" altLang="en-US" dirty="0" smtClean="0">
                          <a:latin typeface="Calibri" pitchFamily="34" charset="0"/>
                        </a:rPr>
                        <a:t>6 activities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No practical weighting for papers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Endorsement</a:t>
                      </a:r>
                      <a:r>
                        <a:rPr lang="en-GB" altLang="en-US" baseline="0" dirty="0" smtClean="0">
                          <a:latin typeface="Calibri" pitchFamily="34" charset="0"/>
                        </a:rPr>
                        <a:t> – min. </a:t>
                      </a:r>
                      <a:r>
                        <a:rPr lang="en-GB" altLang="en-US" dirty="0" smtClean="0">
                          <a:latin typeface="Calibri" pitchFamily="34" charset="0"/>
                        </a:rPr>
                        <a:t>12 activities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15% practical weighting for papers</a:t>
                      </a:r>
                      <a:endParaRPr lang="en-GB" alt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Font typeface="Arial" charset="0"/>
                        <a:buNone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No maximum, generally 4 papers</a:t>
                      </a:r>
                      <a:endParaRPr lang="en-GB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Font typeface="Arial" charset="0"/>
                        <a:buNone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Maximum of 3 exam papers</a:t>
                      </a:r>
                      <a:endParaRPr lang="en-GB" alt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QWC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Extended responses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No maths weighting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10%</a:t>
                      </a:r>
                      <a:r>
                        <a:rPr lang="en-US" altLang="en-US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altLang="en-US" baseline="0" dirty="0" err="1" smtClean="0">
                          <a:latin typeface="Calibri" pitchFamily="34" charset="0"/>
                        </a:rPr>
                        <a:t>maths</a:t>
                      </a:r>
                      <a:r>
                        <a:rPr lang="en-US" altLang="en-US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altLang="en-US" dirty="0" smtClean="0">
                          <a:latin typeface="Calibri" pitchFamily="34" charset="0"/>
                        </a:rPr>
                        <a:t>weighting, Level 2 and above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Grades A*-E, 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alibri" pitchFamily="34" charset="0"/>
                        </a:rPr>
                        <a:t>Grades A*-E, total raw marks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94" y="-27384"/>
            <a:ext cx="8229600" cy="936104"/>
          </a:xfrm>
        </p:spPr>
        <p:txBody>
          <a:bodyPr/>
          <a:lstStyle/>
          <a:p>
            <a:r>
              <a:rPr lang="en-GB" dirty="0" smtClean="0"/>
              <a:t>Assessment overview</a:t>
            </a:r>
            <a:endParaRPr lang="en-GB" dirty="0"/>
          </a:p>
        </p:txBody>
      </p:sp>
      <p:sp>
        <p:nvSpPr>
          <p:cNvPr id="5" name="Shape 48"/>
          <p:cNvSpPr/>
          <p:nvPr/>
        </p:nvSpPr>
        <p:spPr bwMode="auto">
          <a:xfrm>
            <a:off x="611194" y="1839095"/>
            <a:ext cx="1584871" cy="1861344"/>
          </a:xfrm>
          <a:prstGeom prst="rect">
            <a:avLst/>
          </a:prstGeom>
          <a:solidFill>
            <a:srgbClr val="FF0000"/>
          </a:solidFill>
          <a:ln w="25400" cap="flat">
            <a:solidFill>
              <a:srgbClr val="3A5E8A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sym typeface="Calibri"/>
            </a:endParaRPr>
          </a:p>
        </p:txBody>
      </p:sp>
      <p:sp>
        <p:nvSpPr>
          <p:cNvPr id="6" name="Shape 49"/>
          <p:cNvSpPr>
            <a:spLocks noChangeArrowheads="1"/>
          </p:cNvSpPr>
          <p:nvPr/>
        </p:nvSpPr>
        <p:spPr bwMode="auto">
          <a:xfrm>
            <a:off x="611194" y="2188271"/>
            <a:ext cx="1584871" cy="116954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tIns="45719" rIns="45719" bIns="45719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cs typeface="Arial" charset="0"/>
                <a:sym typeface="Arial" charset="0"/>
              </a:rPr>
              <a:t>Paper 1 </a:t>
            </a:r>
            <a:endParaRPr lang="en-GB" sz="2000" dirty="0">
              <a:solidFill>
                <a:srgbClr val="FFFFFF"/>
              </a:solidFill>
              <a:cs typeface="Arial" charset="0"/>
              <a:sym typeface="Arial" charset="0"/>
            </a:endParaRPr>
          </a:p>
          <a:p>
            <a:pPr algn="ctr"/>
            <a:r>
              <a:rPr lang="en-GB" dirty="0" smtClean="0">
                <a:solidFill>
                  <a:srgbClr val="FFFFFF"/>
                </a:solidFill>
                <a:cs typeface="Arial" charset="0"/>
                <a:sym typeface="Arial" charset="0"/>
              </a:rPr>
              <a:t>~1 </a:t>
            </a:r>
            <a:r>
              <a:rPr lang="en-GB" dirty="0">
                <a:solidFill>
                  <a:srgbClr val="FFFFFF"/>
                </a:solidFill>
                <a:cs typeface="Arial" charset="0"/>
                <a:sym typeface="Arial" charset="0"/>
              </a:rPr>
              <a:t>h 30</a:t>
            </a:r>
            <a:endParaRPr lang="en-GB" sz="3200" dirty="0">
              <a:solidFill>
                <a:srgbClr val="FFFFFF"/>
              </a:solidFill>
              <a:cs typeface="Arial" charset="0"/>
              <a:sym typeface="Arial" charset="0"/>
            </a:endParaRPr>
          </a:p>
          <a:p>
            <a:pPr algn="ctr"/>
            <a:r>
              <a:rPr lang="en-GB" dirty="0">
                <a:solidFill>
                  <a:srgbClr val="FFFFFF"/>
                </a:solidFill>
                <a:cs typeface="Arial" charset="0"/>
                <a:sym typeface="Arial" charset="0"/>
              </a:rPr>
              <a:t>70 marks</a:t>
            </a:r>
          </a:p>
        </p:txBody>
      </p:sp>
      <p:sp>
        <p:nvSpPr>
          <p:cNvPr id="8" name="Shape 51"/>
          <p:cNvSpPr/>
          <p:nvPr/>
        </p:nvSpPr>
        <p:spPr bwMode="auto">
          <a:xfrm>
            <a:off x="2339752" y="1847033"/>
            <a:ext cx="1584871" cy="1853406"/>
          </a:xfrm>
          <a:prstGeom prst="rect">
            <a:avLst/>
          </a:prstGeom>
          <a:solidFill>
            <a:srgbClr val="FF0000"/>
          </a:solidFill>
          <a:ln w="25400" cap="flat">
            <a:solidFill>
              <a:srgbClr val="3A5E8A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sym typeface="Calibri"/>
            </a:endParaRPr>
          </a:p>
        </p:txBody>
      </p:sp>
      <p:sp>
        <p:nvSpPr>
          <p:cNvPr id="9" name="Shape 52"/>
          <p:cNvSpPr>
            <a:spLocks noChangeArrowheads="1"/>
          </p:cNvSpPr>
          <p:nvPr/>
        </p:nvSpPr>
        <p:spPr bwMode="auto">
          <a:xfrm>
            <a:off x="2339752" y="2170850"/>
            <a:ext cx="1584871" cy="116954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tIns="45719" rIns="45719" bIns="45719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cs typeface="Arial" charset="0"/>
                <a:sym typeface="Arial" charset="0"/>
              </a:rPr>
              <a:t>Paper 2</a:t>
            </a:r>
            <a:r>
              <a:rPr lang="en-GB" dirty="0">
                <a:solidFill>
                  <a:srgbClr val="FFFFFF"/>
                </a:solidFill>
                <a:cs typeface="Arial" charset="0"/>
                <a:sym typeface="Arial" charset="0"/>
              </a:rPr>
              <a:t> </a:t>
            </a:r>
            <a:endParaRPr lang="en-GB" sz="2000" dirty="0">
              <a:solidFill>
                <a:srgbClr val="FFFFFF"/>
              </a:solidFill>
              <a:cs typeface="Arial" charset="0"/>
              <a:sym typeface="Arial" charset="0"/>
            </a:endParaRPr>
          </a:p>
          <a:p>
            <a:pPr algn="ctr"/>
            <a:r>
              <a:rPr lang="en-GB" dirty="0" smtClean="0">
                <a:solidFill>
                  <a:srgbClr val="FFFFFF"/>
                </a:solidFill>
                <a:cs typeface="Arial" charset="0"/>
                <a:sym typeface="Arial" charset="0"/>
              </a:rPr>
              <a:t>~1 </a:t>
            </a:r>
            <a:r>
              <a:rPr lang="en-GB" dirty="0">
                <a:solidFill>
                  <a:srgbClr val="FFFFFF"/>
                </a:solidFill>
                <a:cs typeface="Arial" charset="0"/>
                <a:sym typeface="Arial" charset="0"/>
              </a:rPr>
              <a:t>h 30 </a:t>
            </a:r>
            <a:endParaRPr lang="en-GB" sz="3200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algn="ctr"/>
            <a:r>
              <a:rPr lang="en-GB" dirty="0">
                <a:solidFill>
                  <a:srgbClr val="FFFFFF"/>
                </a:solidFill>
                <a:cs typeface="Arial" charset="0"/>
                <a:sym typeface="Arial" charset="0"/>
              </a:rPr>
              <a:t>70 marks</a:t>
            </a:r>
          </a:p>
        </p:txBody>
      </p: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5132509" y="1459012"/>
            <a:ext cx="3151188" cy="3348038"/>
            <a:chOff x="0" y="0"/>
            <a:chExt cx="3151188" cy="3348038"/>
          </a:xfrm>
        </p:grpSpPr>
        <p:sp>
          <p:nvSpPr>
            <p:cNvPr id="11" name="Shape 65"/>
            <p:cNvSpPr/>
            <p:nvPr/>
          </p:nvSpPr>
          <p:spPr>
            <a:xfrm>
              <a:off x="0" y="0"/>
              <a:ext cx="3151188" cy="3348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 ker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sym typeface="Calibri"/>
              </a:endParaRPr>
            </a:p>
          </p:txBody>
        </p:sp>
        <p:sp>
          <p:nvSpPr>
            <p:cNvPr id="12" name="Shape 66"/>
            <p:cNvSpPr/>
            <p:nvPr/>
          </p:nvSpPr>
          <p:spPr>
            <a:xfrm>
              <a:off x="461963" y="1495425"/>
              <a:ext cx="2227262" cy="357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 b="0">
                  <a:solidFill>
                    <a:srgbClr val="000000"/>
                  </a:solidFill>
                  <a:uFillTx/>
                </a:defRPr>
              </a:pPr>
              <a:r>
                <a:rPr b="0" kern="0" dirty="0">
                  <a:solidFill>
                    <a:srgbClr val="000000"/>
                  </a:solidFill>
                  <a:uFillTx/>
                  <a:latin typeface="+mn-lt"/>
                  <a:sym typeface="Calibri"/>
                </a:rPr>
                <a:t>Endorsement</a:t>
              </a:r>
            </a:p>
          </p:txBody>
        </p:sp>
      </p:grpSp>
      <p:sp>
        <p:nvSpPr>
          <p:cNvPr id="14" name="Shape 68"/>
          <p:cNvSpPr/>
          <p:nvPr/>
        </p:nvSpPr>
        <p:spPr bwMode="auto">
          <a:xfrm>
            <a:off x="5975153" y="3524105"/>
            <a:ext cx="1582737" cy="1645465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A5E8A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sym typeface="Calibri"/>
            </a:endParaRPr>
          </a:p>
        </p:txBody>
      </p:sp>
      <p:sp>
        <p:nvSpPr>
          <p:cNvPr id="17" name="Shape 71"/>
          <p:cNvSpPr/>
          <p:nvPr/>
        </p:nvSpPr>
        <p:spPr bwMode="auto">
          <a:xfrm>
            <a:off x="4821586" y="836712"/>
            <a:ext cx="1559994" cy="1709737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A5E8A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sym typeface="Calibri"/>
            </a:endParaRPr>
          </a:p>
        </p:txBody>
      </p:sp>
      <p:sp>
        <p:nvSpPr>
          <p:cNvPr id="21" name="Shape 76"/>
          <p:cNvSpPr/>
          <p:nvPr/>
        </p:nvSpPr>
        <p:spPr bwMode="auto">
          <a:xfrm>
            <a:off x="6117730" y="4028475"/>
            <a:ext cx="1258560" cy="830997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b="1" kern="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sym typeface="Calibri"/>
              </a:rPr>
              <a:t>Paper </a:t>
            </a:r>
            <a:r>
              <a:rPr b="1" kern="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sym typeface="Calibri"/>
              </a:rPr>
              <a:t>3</a:t>
            </a:r>
            <a:endParaRPr lang="en-GB" b="1" kern="0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sym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en-GB" dirty="0">
                <a:solidFill>
                  <a:srgbClr val="FFFFFF"/>
                </a:solidFill>
                <a:cs typeface="Arial" charset="0"/>
                <a:sym typeface="Arial" charset="0"/>
              </a:rPr>
              <a:t>~2 h</a:t>
            </a:r>
            <a:endParaRPr lang="en-GB" kern="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sym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kern="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sym typeface="Calibri"/>
            </a:endParaRPr>
          </a:p>
        </p:txBody>
      </p:sp>
      <p:sp>
        <p:nvSpPr>
          <p:cNvPr id="20" name="Shape 75"/>
          <p:cNvSpPr/>
          <p:nvPr/>
        </p:nvSpPr>
        <p:spPr bwMode="auto">
          <a:xfrm>
            <a:off x="7093719" y="845303"/>
            <a:ext cx="1582737" cy="1709737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A5E8A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sym typeface="Calibri"/>
            </a:endParaRPr>
          </a:p>
        </p:txBody>
      </p:sp>
      <p:sp>
        <p:nvSpPr>
          <p:cNvPr id="15" name="Shape 69"/>
          <p:cNvSpPr/>
          <p:nvPr/>
        </p:nvSpPr>
        <p:spPr bwMode="auto">
          <a:xfrm>
            <a:off x="4942860" y="1353146"/>
            <a:ext cx="1341777" cy="553998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b="1" kern="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sym typeface="Calibri"/>
              </a:rPr>
              <a:t>Paper </a:t>
            </a:r>
            <a:r>
              <a:rPr b="1" kern="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sym typeface="Calibri"/>
              </a:rPr>
              <a:t>1</a:t>
            </a:r>
            <a:endParaRPr lang="en-GB" b="1" kern="0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sym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en-GB" dirty="0" smtClean="0">
                <a:solidFill>
                  <a:srgbClr val="FFFFFF"/>
                </a:solidFill>
                <a:cs typeface="Arial" charset="0"/>
                <a:sym typeface="Arial" charset="0"/>
              </a:rPr>
              <a:t>~2 h</a:t>
            </a:r>
            <a:endParaRPr kern="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sym typeface="Calibri"/>
            </a:endParaRPr>
          </a:p>
        </p:txBody>
      </p:sp>
      <p:sp>
        <p:nvSpPr>
          <p:cNvPr id="18" name="Shape 72"/>
          <p:cNvSpPr/>
          <p:nvPr/>
        </p:nvSpPr>
        <p:spPr bwMode="auto">
          <a:xfrm>
            <a:off x="7163967" y="1353146"/>
            <a:ext cx="1402035" cy="830997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b="1" kern="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sym typeface="Calibri"/>
              </a:rPr>
              <a:t>Paper </a:t>
            </a:r>
            <a:r>
              <a:rPr b="1" kern="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sym typeface="Calibri"/>
              </a:rPr>
              <a:t>2</a:t>
            </a:r>
            <a:endParaRPr lang="en-GB" b="1" kern="0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sym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en-GB" dirty="0">
                <a:solidFill>
                  <a:srgbClr val="FFFFFF"/>
                </a:solidFill>
                <a:cs typeface="Arial" charset="0"/>
                <a:sym typeface="Arial" charset="0"/>
              </a:rPr>
              <a:t>~2 h</a:t>
            </a:r>
            <a:endParaRPr lang="en-GB" kern="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sym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kern="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sym typeface="Calibri"/>
              </a:rPr>
              <a:t> </a:t>
            </a:r>
            <a:endParaRPr i="1" kern="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sym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4077072"/>
            <a:ext cx="223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Marks available, 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419731"/>
              </p:ext>
            </p:extLst>
          </p:nvPr>
        </p:nvGraphicFramePr>
        <p:xfrm>
          <a:off x="395917" y="4476254"/>
          <a:ext cx="45365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2"/>
                <a:gridCol w="226825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Old AS Level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 OCR 140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Old A Level 400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 OCR 270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0246" y="5949280"/>
            <a:ext cx="601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Comparable outcomes - in general across all students, it is no harder or easier to get an A this year. The standard is being maintained year to year, board to board.</a:t>
            </a:r>
          </a:p>
        </p:txBody>
      </p:sp>
    </p:spTree>
    <p:extLst>
      <p:ext uri="{BB962C8B-B14F-4D97-AF65-F5344CB8AC3E}">
        <p14:creationId xmlns:p14="http://schemas.microsoft.com/office/powerpoint/2010/main" val="10881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7584" y="1772816"/>
            <a:ext cx="7488312" cy="381635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General changes to the </a:t>
            </a:r>
            <a:r>
              <a:rPr lang="en-GB" altLang="en-US" sz="28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biology AS and A Levels</a:t>
            </a:r>
            <a:endParaRPr lang="en-GB" altLang="en-US" sz="28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Biology content changes</a:t>
            </a:r>
            <a:endParaRPr lang="en-GB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Assessment </a:t>
            </a:r>
            <a:r>
              <a:rPr lang="en-GB" altLang="en-US" sz="28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Objectives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The </a:t>
            </a:r>
            <a:r>
              <a:rPr lang="en-GB" altLang="en-US" sz="28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Practical Endorsement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altLang="en-US" sz="2800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94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6448871" cy="936104"/>
          </a:xfrm>
        </p:spPr>
        <p:txBody>
          <a:bodyPr/>
          <a:lstStyle/>
          <a:p>
            <a:r>
              <a:rPr lang="en-GB" dirty="0" smtClean="0"/>
              <a:t>Biology content changes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908720"/>
            <a:ext cx="8280400" cy="3816350"/>
          </a:xfrm>
        </p:spPr>
        <p:txBody>
          <a:bodyPr/>
          <a:lstStyle/>
          <a:p>
            <a:r>
              <a:rPr lang="en-GB" sz="2600" dirty="0" smtClean="0"/>
              <a:t>Content</a:t>
            </a:r>
          </a:p>
          <a:p>
            <a:pPr lvl="1"/>
            <a:r>
              <a:rPr lang="en-GB" sz="1800" dirty="0"/>
              <a:t>d</a:t>
            </a:r>
            <a:r>
              <a:rPr lang="en-GB" sz="1800" dirty="0" smtClean="0"/>
              <a:t>ivided into 8 sections (4 AS and A Level, 4 A Level only)</a:t>
            </a:r>
          </a:p>
          <a:p>
            <a:pPr lvl="1"/>
            <a:r>
              <a:rPr lang="en-GB" sz="1800" dirty="0" smtClean="0"/>
              <a:t>60% prescribed</a:t>
            </a:r>
          </a:p>
          <a:p>
            <a:r>
              <a:rPr lang="en-GB" sz="2600" dirty="0" smtClean="0"/>
              <a:t>Topics moved to AS level</a:t>
            </a:r>
          </a:p>
          <a:p>
            <a:pPr lvl="1"/>
            <a:r>
              <a:rPr lang="en-GB" sz="1800" dirty="0" smtClean="0"/>
              <a:t>Protein synthesis</a:t>
            </a:r>
          </a:p>
          <a:p>
            <a:pPr lvl="1"/>
            <a:r>
              <a:rPr lang="en-GB" sz="1800" dirty="0" smtClean="0"/>
              <a:t>Meiosis</a:t>
            </a:r>
          </a:p>
          <a:p>
            <a:pPr lvl="1"/>
            <a:r>
              <a:rPr lang="en-GB" sz="1800" dirty="0" smtClean="0"/>
              <a:t>ATP structure</a:t>
            </a:r>
          </a:p>
          <a:p>
            <a:pPr>
              <a:spcBef>
                <a:spcPts val="1200"/>
              </a:spcBef>
            </a:pPr>
            <a:r>
              <a:rPr lang="en-GB" sz="2600" dirty="0" smtClean="0"/>
              <a:t>Practical Skills list</a:t>
            </a:r>
          </a:p>
          <a:p>
            <a:pPr lvl="1"/>
            <a:r>
              <a:rPr lang="en-GB" sz="1800" dirty="0" smtClean="0"/>
              <a:t>15% Planning, implementing, analysis and evaluation</a:t>
            </a:r>
          </a:p>
          <a:p>
            <a:pPr lvl="1"/>
            <a:r>
              <a:rPr lang="en-GB" sz="1800" dirty="0" smtClean="0"/>
              <a:t>Practical Endorsement</a:t>
            </a:r>
          </a:p>
          <a:p>
            <a:pPr>
              <a:spcBef>
                <a:spcPts val="1200"/>
              </a:spcBef>
            </a:pPr>
            <a:r>
              <a:rPr lang="en-GB" sz="2600" dirty="0" smtClean="0"/>
              <a:t>Mathematical skills list</a:t>
            </a:r>
          </a:p>
          <a:p>
            <a:pPr lvl="1"/>
            <a:r>
              <a:rPr lang="en-GB" sz="1800" dirty="0" smtClean="0"/>
              <a:t>28 skills to cover, split into 5 categories</a:t>
            </a:r>
          </a:p>
          <a:p>
            <a:pPr lvl="1"/>
            <a:r>
              <a:rPr lang="en-GB" sz="1800" dirty="0" smtClean="0"/>
              <a:t>10% at Level 2 or above</a:t>
            </a:r>
          </a:p>
          <a:p>
            <a:pPr lvl="1"/>
            <a:endParaRPr lang="en-GB" dirty="0" smtClean="0"/>
          </a:p>
        </p:txBody>
      </p:sp>
      <p:pic>
        <p:nvPicPr>
          <p:cNvPr id="6" name="Picture 2" descr="C:\Users\evanss\Desktop\Wessex visit talk\GCSE A Level Refor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4624"/>
            <a:ext cx="1739875" cy="11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28192" y="6095037"/>
            <a:ext cx="738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+mn-lt"/>
              </a:rPr>
              <a:t>DfE</a:t>
            </a:r>
            <a:r>
              <a:rPr lang="en-GB" dirty="0">
                <a:latin typeface="+mn-lt"/>
              </a:rPr>
              <a:t> document link: </a:t>
            </a:r>
            <a:endParaRPr lang="en-GB" dirty="0" smtClean="0">
              <a:latin typeface="+mn-lt"/>
            </a:endParaRPr>
          </a:p>
          <a:p>
            <a:r>
              <a:rPr lang="en-GB" u="sng" dirty="0" smtClean="0">
                <a:latin typeface="+mn-lt"/>
                <a:hlinkClick r:id="rId3"/>
              </a:rPr>
              <a:t>https</a:t>
            </a:r>
            <a:r>
              <a:rPr lang="en-GB" u="sng" dirty="0">
                <a:latin typeface="+mn-lt"/>
                <a:hlinkClick r:id="rId3"/>
              </a:rPr>
              <a:t>://www.gov.uk/government/publications/gce-as-and-a-level-for-science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47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GB" sz="4000" dirty="0" smtClean="0"/>
              <a:t>Level 2 Maths</a:t>
            </a:r>
            <a:endParaRPr lang="en-GB" sz="4000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quarter" idx="10"/>
          </p:nvPr>
        </p:nvSpPr>
        <p:spPr>
          <a:xfrm>
            <a:off x="467544" y="1268760"/>
            <a:ext cx="8280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Level </a:t>
            </a:r>
            <a:r>
              <a:rPr lang="en-GB" sz="2000" b="1" dirty="0"/>
              <a:t>2 (or higher) mathematics</a:t>
            </a:r>
            <a:r>
              <a:rPr lang="en-GB" sz="2000" b="1" dirty="0" smtClean="0"/>
              <a:t>: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application and understanding requiring choice of data or equation to be used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problem solving involving use of mathematics from different areas of maths and decisions about direction to proceed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questions </a:t>
            </a:r>
            <a:r>
              <a:rPr lang="en-GB" sz="2000" dirty="0"/>
              <a:t>involving use of A level mathematical content (as of 2012), e.g. use of logarithmic equations.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b="1" dirty="0"/>
              <a:t>The following will </a:t>
            </a:r>
            <a:r>
              <a:rPr lang="en-GB" sz="2000" b="1" u="sng" dirty="0"/>
              <a:t>not</a:t>
            </a:r>
            <a:r>
              <a:rPr lang="en-GB" sz="2000" b="1" dirty="0"/>
              <a:t> be counted as Level 2 mathematics</a:t>
            </a:r>
            <a:r>
              <a:rPr lang="en-GB" sz="2000" b="1" dirty="0" smtClean="0"/>
              <a:t>: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simple substitution with little choice of equation or data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structured question formats using GCSE mathematics (based on 2012 GCSE mathematics content</a:t>
            </a:r>
            <a:r>
              <a:rPr lang="en-GB" sz="2000" dirty="0" smtClean="0"/>
              <a:t>).</a:t>
            </a:r>
            <a:endParaRPr lang="en-GB" sz="2000" dirty="0"/>
          </a:p>
        </p:txBody>
      </p:sp>
      <p:pic>
        <p:nvPicPr>
          <p:cNvPr id="5" name="Picture 2" descr="C:\Users\evanss\Desktop\Wessex visit talk\GCSE A Level Refor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4624"/>
            <a:ext cx="1739875" cy="11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2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7584" y="1772816"/>
            <a:ext cx="7488312" cy="381635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General changes to the </a:t>
            </a:r>
            <a:r>
              <a:rPr lang="en-GB" altLang="en-US" sz="28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biology AS and A Levels</a:t>
            </a:r>
            <a:endParaRPr lang="en-GB" altLang="en-US" sz="28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Biology content changes</a:t>
            </a:r>
            <a:endParaRPr lang="en-GB" altLang="en-US" sz="28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Assessment </a:t>
            </a:r>
            <a:r>
              <a:rPr lang="en-GB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Objectives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The </a:t>
            </a:r>
            <a:r>
              <a:rPr lang="en-GB" altLang="en-US" sz="28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Practical Endorsement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altLang="en-US" sz="2800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8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947</Words>
  <Application>Microsoft Office PowerPoint</Application>
  <PresentationFormat>On-screen Show (4:3)</PresentationFormat>
  <Paragraphs>211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An overview of the changes to GCE biology in England</vt:lpstr>
      <vt:lpstr>Contents</vt:lpstr>
      <vt:lpstr>What changes, AS level…</vt:lpstr>
      <vt:lpstr>What changes, A level…</vt:lpstr>
      <vt:lpstr>Assessment overview</vt:lpstr>
      <vt:lpstr>Contents</vt:lpstr>
      <vt:lpstr>Biology content changes</vt:lpstr>
      <vt:lpstr>Level 2 Maths</vt:lpstr>
      <vt:lpstr>Contents</vt:lpstr>
      <vt:lpstr>Assessment Objectives - wording</vt:lpstr>
      <vt:lpstr>Assessment Objectives - weightings</vt:lpstr>
      <vt:lpstr>Contents</vt:lpstr>
      <vt:lpstr>The Practical Endorsement</vt:lpstr>
      <vt:lpstr>The Practical Endorsement</vt:lpstr>
      <vt:lpstr>PowerPoint Presentation</vt:lpstr>
    </vt:vector>
  </TitlesOfParts>
  <Company>Cambridge Assessment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OCR 2014 powerpoint presentation Option 2</dc:title>
  <dc:creator>Angela Richardson</dc:creator>
  <cp:lastModifiedBy>Sarah Cox</cp:lastModifiedBy>
  <cp:revision>114</cp:revision>
  <cp:lastPrinted>2016-07-07T14:52:23Z</cp:lastPrinted>
  <dcterms:created xsi:type="dcterms:W3CDTF">2014-01-28T13:40:09Z</dcterms:created>
  <dcterms:modified xsi:type="dcterms:W3CDTF">2016-07-15T10:16:40Z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0x010100D3F2633703E9ED45BC1207561ED9AE73</vt:lpwstr>
  </property>
  <property fmtid="{D5CDD505-2E9C-101B-9397-08002B2CF9AE}" pid="3" name="_dlc_DocIdItemGuid">
    <vt:lpwstr>b417e215-6d69-410c-b471-e607cd90a260</vt:lpwstr>
  </property>
  <property fmtid="{D5CDD505-2E9C-101B-9397-08002B2CF9AE}" pid="4" name="Template">
    <vt:lpwstr>powerpoint</vt:lpwstr>
  </property>
  <property fmtid="{D5CDD505-2E9C-101B-9397-08002B2CF9AE}" pid="5" name="_dlc_DocId">
    <vt:lpwstr>DECSDN4DT5Y4-280-144</vt:lpwstr>
  </property>
  <property fmtid="{D5CDD505-2E9C-101B-9397-08002B2CF9AE}" pid="6" name="_dlc_DocIdUrl">
    <vt:lpwstr>http://insite.ucles.org.uk/_layouts/DocIdRedir.aspx?ID=DECSDN4DT5Y4-280-144, DECSDN4DT5Y4-280-144</vt:lpwstr>
  </property>
</Properties>
</file>