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62" r:id="rId5"/>
    <p:sldId id="269" r:id="rId6"/>
    <p:sldId id="281" r:id="rId7"/>
    <p:sldId id="261" r:id="rId8"/>
    <p:sldId id="259" r:id="rId9"/>
    <p:sldId id="260" r:id="rId10"/>
    <p:sldId id="284" r:id="rId11"/>
    <p:sldId id="268" r:id="rId12"/>
    <p:sldId id="278" r:id="rId13"/>
    <p:sldId id="285" r:id="rId14"/>
    <p:sldId id="283" r:id="rId15"/>
    <p:sldId id="282" r:id="rId16"/>
    <p:sldId id="287" r:id="rId17"/>
    <p:sldId id="288" r:id="rId18"/>
    <p:sldId id="289" r:id="rId19"/>
    <p:sldId id="290" r:id="rId20"/>
    <p:sldId id="291" r:id="rId21"/>
    <p:sldId id="279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D"/>
    <a:srgbClr val="48A942"/>
    <a:srgbClr val="00107D"/>
    <a:srgbClr val="339E35"/>
    <a:srgbClr val="00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445" autoAdjust="0"/>
  </p:normalViewPr>
  <p:slideViewPr>
    <p:cSldViewPr>
      <p:cViewPr>
        <p:scale>
          <a:sx n="82" d="100"/>
          <a:sy n="82" d="100"/>
        </p:scale>
        <p:origin x="-151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69F73-FF9F-4833-BEA5-85A0DE5CE437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4C09-E66E-48E4-A7AE-0FBE3FE6F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4C09-E66E-48E4-A7AE-0FBE3FE6F5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5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4C09-E66E-48E4-A7AE-0FBE3FE6F5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2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8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0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1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8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D6F3-2D93-4602-9424-C568985A1FEA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0C35-DBF6-4839-99DD-7847E2F6ED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microsoft.com/office/2007/relationships/hdphoto" Target="../media/hdphoto1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36.png"/><Relationship Id="rId4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7624" y="2132856"/>
            <a:ext cx="66967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Week 2015 Quiz Questions </a:t>
            </a:r>
          </a:p>
          <a:p>
            <a:r>
              <a:rPr lang="en-GB" sz="48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16-18</a:t>
            </a:r>
            <a:endParaRPr lang="en-GB" sz="4800" b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2065" y="5877272"/>
            <a:ext cx="242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shown in ( )</a:t>
            </a:r>
            <a:endParaRPr lang="en-GB" b="1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ntern\AppData\Local\Microsoft\Windows\Temporary Internet Files\Content.IE5\J1PTM79L\5236969227_1aa2a73685_z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3" b="99688" l="5313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310" y="2420888"/>
            <a:ext cx="3850234" cy="38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9273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wolf, water, zebra and swamp are species of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Beetle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Fish 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Spider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Orchid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intern\AppData\Local\Microsoft\Windows\Temporary Internet Files\Content.IE5\T27PXX6P\HoplostethusAtlanticusS07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0" b="89980" l="5867" r="98267">
                        <a14:foregroundMark x1="83333" y1="42385" x2="84867" y2="39780"/>
                        <a14:foregroundMark x1="82067" y1="60822" x2="85733" y2="63427"/>
                        <a14:foregroundMark x1="83600" y1="57916" x2="88133" y2="58918"/>
                        <a14:foregroundMark x1="86800" y1="63427" x2="88333" y2="63427"/>
                        <a14:foregroundMark x1="87000" y1="42986" x2="89000" y2="42685"/>
                        <a14:foregroundMark x1="54267" y1="30060" x2="63267" y2="23246"/>
                        <a14:foregroundMark x1="58533" y1="33968" x2="64600" y2="32265"/>
                        <a14:foregroundMark x1="62667" y1="39780" x2="66933" y2="38778"/>
                        <a14:foregroundMark x1="60933" y1="38477" x2="66533" y2="37776"/>
                        <a14:foregroundMark x1="60267" y1="64729" x2="63267" y2="68337"/>
                        <a14:foregroundMark x1="57267" y1="67635" x2="62200" y2="72846"/>
                        <a14:foregroundMark x1="57667" y1="68637" x2="58333" y2="73447"/>
                        <a14:foregroundMark x1="62867" y1="60822" x2="65000" y2="64429"/>
                        <a14:foregroundMark x1="65000" y1="58617" x2="65000" y2="63727"/>
                        <a14:foregroundMark x1="77933" y1="50501" x2="81867" y2="55311"/>
                        <a14:foregroundMark x1="85933" y1="40080" x2="87467" y2="38778"/>
                        <a14:foregroundMark x1="83600" y1="40782" x2="90067" y2="39780"/>
                        <a14:foregroundMark x1="87267" y1="58918" x2="89800" y2="58918"/>
                        <a14:foregroundMark x1="44533" y1="22946" x2="41533" y2="22946"/>
                        <a14:foregroundMark x1="40000" y1="24248" x2="54000" y2="21242"/>
                        <a14:foregroundMark x1="55333" y1="19940" x2="37867" y2="22244"/>
                        <a14:foregroundMark x1="41733" y1="76754" x2="36533" y2="7935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3148">
            <a:off x="3987654" y="4833910"/>
            <a:ext cx="2390359" cy="15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tern\AppData\Local\Microsoft\Windows\Temporary Internet Files\Content.IE5\LGIP9SMA\3866353070_b57e59d4e7_z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500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tern\AppData\Local\Microsoft\Windows\Temporary Internet Files\Content.IE5\T27PXX6P\1437579333_8d2be7acec_z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4" b="97479" l="2813" r="90000">
                        <a14:foregroundMark x1="45469" y1="48529" x2="47656" y2="53782"/>
                        <a14:backgroundMark x1="44531" y1="63445" x2="40156" y2="63235"/>
                        <a14:backgroundMark x1="27813" y1="61765" x2="20781" y2="58613"/>
                        <a14:backgroundMark x1="70625" y1="53361" x2="66406" y2="55252"/>
                        <a14:backgroundMark x1="57813" y1="58613" x2="65312" y2="70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0646">
            <a:off x="2327795" y="4404798"/>
            <a:ext cx="2228823" cy="16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593998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Challenge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9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12" y="1906568"/>
            <a:ext cx="8517127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two processes through which cells divide.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5877272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by the Biochemical Society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10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2556410"/>
            <a:ext cx="4438650" cy="33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bi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0512" y="191683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69676"/>
            <a:ext cx="4541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bird makes this call?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91918"/>
            <a:ext cx="48987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European Robin</a:t>
            </a:r>
          </a:p>
          <a:p>
            <a:pPr marL="342900" indent="-342900">
              <a:buFont typeface="+mj-lt"/>
              <a:buAutoNum type="alphaLcParenR"/>
            </a:pPr>
            <a:endParaRPr lang="en-GB" sz="12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Eurasian Magpie</a:t>
            </a:r>
          </a:p>
          <a:p>
            <a:pPr marL="342900" indent="-342900">
              <a:buFont typeface="+mj-lt"/>
              <a:buAutoNum type="alphaLcParenR"/>
            </a:pPr>
            <a:endParaRPr lang="en-GB" sz="12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Superb Fairy-Wren</a:t>
            </a:r>
          </a:p>
          <a:p>
            <a:pPr marL="342900" indent="-342900">
              <a:buFont typeface="+mj-lt"/>
              <a:buAutoNum type="alphaLcParenR"/>
            </a:pPr>
            <a:endParaRPr lang="en-GB" sz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Red-bellied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Woodpecker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53" b="100000" l="2496" r="98039">
                        <a14:foregroundMark x1="67558" y1="75765" x2="62567" y2="73882"/>
                        <a14:foregroundMark x1="67558" y1="79059" x2="64884" y2="80471"/>
                        <a14:foregroundMark x1="78610" y1="65176" x2="81105" y2="67765"/>
                        <a14:foregroundMark x1="92870" y1="76235" x2="94296" y2="78353"/>
                        <a14:foregroundMark x1="91800" y1="79765" x2="90018" y2="77882"/>
                        <a14:foregroundMark x1="56150" y1="72235" x2="57576" y2="73412"/>
                        <a14:foregroundMark x1="72727" y1="64706" x2="72371" y2="69882"/>
                        <a14:foregroundMark x1="31194" y1="76000" x2="31194" y2="79765"/>
                        <a14:foregroundMark x1="79501" y1="93647" x2="80392" y2="93882"/>
                        <a14:foregroundMark x1="49554" y1="65176" x2="52585" y2="69882"/>
                        <a14:backgroundMark x1="60963" y1="81412" x2="63993" y2="77412"/>
                        <a14:backgroundMark x1="67380" y1="76235" x2="67380" y2="76235"/>
                        <a14:backgroundMark x1="20677" y1="46118" x2="36007" y2="60000"/>
                        <a14:backgroundMark x1="26025" y1="91294" x2="40285" y2="99765"/>
                        <a14:backgroundMark x1="27273" y1="68706" x2="44920" y2="71059"/>
                        <a14:backgroundMark x1="37255" y1="51294" x2="40642" y2="57176"/>
                        <a14:backgroundMark x1="11230" y1="80941" x2="7665" y2="80471"/>
                        <a14:backgroundMark x1="46702" y1="96941" x2="61319" y2="96941"/>
                        <a14:backgroundMark x1="81818" y1="85647" x2="74510" y2="83529"/>
                        <a14:backgroundMark x1="60071" y1="84000" x2="58111" y2="79765"/>
                        <a14:backgroundMark x1="65419" y1="78353" x2="64171" y2="79529"/>
                        <a14:backgroundMark x1="64528" y1="81647" x2="65419" y2="79765"/>
                        <a14:backgroundMark x1="45455" y1="72471" x2="50267" y2="73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943" y="2231286"/>
            <a:ext cx="2329855" cy="1765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476" r="100000">
                        <a14:foregroundMark x1="48185" y1="9639" x2="46976" y2="8434"/>
                        <a14:foregroundMark x1="48589" y1="19578" x2="44355" y2="19578"/>
                        <a14:foregroundMark x1="50000" y1="11145" x2="46371" y2="8735"/>
                        <a14:foregroundMark x1="45161" y1="57530" x2="44960" y2="65964"/>
                        <a14:backgroundMark x1="48185" y1="25602" x2="45766" y2="22289"/>
                        <a14:backgroundMark x1="46573" y1="57831" x2="46573" y2="66265"/>
                        <a14:backgroundMark x1="43145" y1="18976" x2="48387" y2="17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804" y="4398776"/>
            <a:ext cx="2725196" cy="1822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02" b="99766" l="10000" r="100000">
                        <a14:foregroundMark x1="52344" y1="69789" x2="47188" y2="69789"/>
                        <a14:foregroundMark x1="46406" y1="70023" x2="53906" y2="67681"/>
                        <a14:foregroundMark x1="37813" y1="71429" x2="33594" y2="75410"/>
                        <a14:foregroundMark x1="36094" y1="72365" x2="34063" y2="72834"/>
                        <a14:foregroundMark x1="37031" y1="71663" x2="37031" y2="71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75" y="2089261"/>
            <a:ext cx="3072445" cy="20498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8492" y="3866329"/>
            <a:ext cx="1162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Robin</a:t>
            </a:r>
            <a:endParaRPr lang="en-GB" sz="105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3105694"/>
            <a:ext cx="11993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Eurasian Magpie</a:t>
            </a:r>
            <a:endParaRPr lang="en-GB" sz="105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4183196"/>
            <a:ext cx="1665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Red-bellied Woodpecker</a:t>
            </a:r>
            <a:endParaRPr lang="en-GB" sz="105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6061" y="5967113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Superb Fairy-Wren</a:t>
            </a:r>
            <a:endParaRPr lang="en-GB" sz="105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2" b="100000" l="10000" r="52344">
                        <a14:foregroundMark x1="26875" y1="52927" x2="27187" y2="62998"/>
                        <a14:foregroundMark x1="33281" y1="82670" x2="34375" y2="95550"/>
                        <a14:foregroundMark x1="36250" y1="77049" x2="33438" y2="72365"/>
                        <a14:foregroundMark x1="31094" y1="79625" x2="27344" y2="69321"/>
                        <a14:foregroundMark x1="25938" y1="64169" x2="33281" y2="71663"/>
                        <a14:foregroundMark x1="34844" y1="70023" x2="42031" y2="66276"/>
                        <a14:foregroundMark x1="42188" y1="68150" x2="37188" y2="70726"/>
                        <a14:foregroundMark x1="24063" y1="64637" x2="23594" y2="61358"/>
                        <a14:foregroundMark x1="22344" y1="47073" x2="24688" y2="48244"/>
                        <a14:foregroundMark x1="24531" y1="48946" x2="22188" y2="47541"/>
                        <a14:foregroundMark x1="23906" y1="52927" x2="20781" y2="59016"/>
                        <a14:foregroundMark x1="30625" y1="85480" x2="30156" y2="96253"/>
                        <a14:foregroundMark x1="27813" y1="84778" x2="28750" y2="92740"/>
                        <a14:foregroundMark x1="44531" y1="64403" x2="44688" y2="66276"/>
                        <a14:foregroundMark x1="36250" y1="79859" x2="32500" y2="79625"/>
                        <a14:foregroundMark x1="39063" y1="82670" x2="40469" y2="85012"/>
                        <a14:backgroundMark x1="32500" y1="76112" x2="30781" y2="73068"/>
                        <a14:backgroundMark x1="29688" y1="72834" x2="29219" y2="72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34" y="3866329"/>
            <a:ext cx="3573136" cy="23839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11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l-and-stick model, based on x-ray diffraction da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892" y="1402519"/>
            <a:ext cx="5301003" cy="50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70837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ATP stand for? </a:t>
            </a:r>
          </a:p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cellular transport is ATP involved in?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TRUE/FALSE: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penetrating a rice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leaf, rice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 fungus generates greater air pressure than inside a car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tyre.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34" y="5939988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by the </a:t>
            </a:r>
            <a:r>
              <a:rPr lang="en-GB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Society for Plant Pathology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13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7" b="100000" l="0" r="100000">
                        <a14:foregroundMark x1="11502" y1="26253" x2="3994" y2="25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109" y="4149080"/>
            <a:ext cx="3149802" cy="21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intern\AppData\Local\Microsoft\Windows\Temporary Internet Files\Content.IE5\UOUY8XD1\samsung-pn51e550-front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3953991" cy="28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8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 of animal are the following famous      on-screen characters?</a:t>
            </a:r>
          </a:p>
          <a:p>
            <a:pPr marL="0" indent="0">
              <a:buNone/>
            </a:pPr>
            <a:endParaRPr lang="en-GB" sz="11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Beethoven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</a:t>
            </a:r>
          </a:p>
          <a:p>
            <a:pPr marL="514350" indent="-514350">
              <a:buAutoNum type="alphaLcParenR"/>
            </a:pPr>
            <a:r>
              <a:rPr lang="en-GB" sz="2800" dirty="0" err="1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Nermal</a:t>
            </a:r>
            <a:endParaRPr lang="en-GB" sz="28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</a:t>
            </a:r>
          </a:p>
          <a:p>
            <a:pPr marL="514350" indent="-514350">
              <a:buAutoNum type="alphaLcParenR"/>
            </a:pP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intern\AppData\Local\Microsoft\Windows\Temporary Internet Files\Content.IE5\T27PXX6P\oscar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0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3741" y="3645023"/>
            <a:ext cx="1164483" cy="24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14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 descr="C:\Users\intern\AppData\Local\Microsoft\Windows\Temporary Internet Files\Content.IE5\LGIP9SMA\RaphisE02L[1]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4221088"/>
            <a:ext cx="1439085" cy="20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following terms with their definitions.</a:t>
            </a:r>
          </a:p>
        </p:txBody>
      </p:sp>
      <p:pic>
        <p:nvPicPr>
          <p:cNvPr id="6" name="Picture 2" descr="C:\Users\Natashalittle\AppData\Local\Microsoft\Windows\Temporary Internet Files\Content.IE5\VOABPNYS\plumeria05L[1]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3654" y="5013177"/>
            <a:ext cx="1244948" cy="12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intern\AppData\Local\Microsoft\Windows\Temporary Internet Files\Content.IE5\LGIP9SMA\R11 - Tree and Flower - 0462[1]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7766" y="5308336"/>
            <a:ext cx="94699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ntern\AppData\Local\Microsoft\Windows\Temporary Internet Files\Content.IE5\J1PTM79L\R11 - Plant and Rocks - 0303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717841"/>
            <a:ext cx="283581" cy="5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intern\AppData\Local\Microsoft\Windows\Temporary Internet Files\Content.IE5\J1PTM79L\R11 - Plant and Rocks - 0303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2" y="5476790"/>
            <a:ext cx="409732" cy="7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56537" y="2348880"/>
            <a:ext cx="8263935" cy="2959456"/>
            <a:chOff x="556537" y="2492896"/>
            <a:chExt cx="8263935" cy="2959456"/>
          </a:xfrm>
        </p:grpSpPr>
        <p:sp>
          <p:nvSpPr>
            <p:cNvPr id="4" name="TextBox 3"/>
            <p:cNvSpPr txBox="1"/>
            <p:nvPr/>
          </p:nvSpPr>
          <p:spPr>
            <a:xfrm>
              <a:off x="556537" y="2492896"/>
              <a:ext cx="2436886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Succession</a:t>
              </a:r>
              <a:r>
                <a:rPr lang="en-GB" sz="2000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endParaRPr lang="en-GB" sz="20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Climax </a:t>
              </a:r>
              <a:r>
                <a:rPr lang="en-GB" sz="20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  <a:p>
              <a:pPr algn="ctr"/>
              <a:endPara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Pioneer </a:t>
              </a:r>
              <a:r>
                <a:rPr lang="en-GB" sz="20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species</a:t>
              </a:r>
            </a:p>
            <a:p>
              <a:pPr algn="ctr"/>
              <a:endPara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Abiotic environment</a:t>
              </a:r>
            </a:p>
            <a:p>
              <a:pPr algn="ctr"/>
              <a:endParaRPr lang="en-GB" sz="20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92160" y="2797794"/>
              <a:ext cx="4628312" cy="2654558"/>
              <a:chOff x="4127766" y="2553340"/>
              <a:chExt cx="4628312" cy="265455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481754" y="4284568"/>
                <a:ext cx="403244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3D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 </a:t>
                </a:r>
                <a:r>
                  <a:rPr lang="en-GB" dirty="0">
                    <a:solidFill>
                      <a:srgbClr val="003D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which the structure of a biological community evolves over time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85319" y="2553340"/>
                <a:ext cx="387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3D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species to colonise an area</a:t>
                </a:r>
                <a:endPara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61939" y="2986688"/>
                <a:ext cx="3472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3D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stable, mature ecosystem at the end stage of succession</a:t>
                </a:r>
                <a:endPara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27766" y="3631667"/>
                <a:ext cx="462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3D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Non-living </a:t>
                </a:r>
                <a:r>
                  <a:rPr lang="en-GB" dirty="0">
                    <a:solidFill>
                      <a:srgbClr val="003D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chemical and physical </a:t>
                </a:r>
                <a:r>
                  <a:rPr lang="en-GB" dirty="0" smtClean="0">
                    <a:solidFill>
                      <a:srgbClr val="003D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parts of an ecosystem</a:t>
                </a:r>
                <a:endParaRPr lang="en-GB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1" name="Picture 3" descr="C:\Users\intern\AppData\Local\Microsoft\Windows\Temporary Internet Files\Content.IE5\J1PTM79L\ficus_altissima01L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94" y="5140757"/>
            <a:ext cx="858461" cy="11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15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13" y="19065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 and myosin interactions are responsible for cell movement, including muscle contraction.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describe the basic structure of both actin and myosin.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16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8" l="0" r="100000">
                        <a14:foregroundMark x1="45313" y1="65903" x2="44844" y2="77608"/>
                        <a14:foregroundMark x1="54219" y1="63613" x2="55156" y2="80662"/>
                        <a14:foregroundMark x1="42500" y1="79135" x2="45469" y2="97455"/>
                        <a14:foregroundMark x1="42344" y1="94148" x2="42188" y2="97710"/>
                        <a14:foregroundMark x1="48906" y1="93130" x2="47813" y2="97201"/>
                        <a14:foregroundMark x1="55469" y1="93130" x2="56406" y2="98473"/>
                        <a14:foregroundMark x1="56094" y1="88804" x2="55625" y2="90076"/>
                        <a14:foregroundMark x1="57344" y1="74300" x2="57344" y2="75827"/>
                        <a14:foregroundMark x1="28281" y1="24427" x2="38594" y2="24427"/>
                        <a14:foregroundMark x1="60469" y1="24427" x2="70313" y2="24173"/>
                        <a14:foregroundMark x1="80469" y1="23155" x2="80469" y2="23155"/>
                        <a14:foregroundMark x1="10469" y1="31043" x2="9688" y2="44020"/>
                        <a14:foregroundMark x1="10156" y1="19593" x2="10625" y2="22901"/>
                        <a14:foregroundMark x1="42031" y1="23664" x2="40156" y2="23664"/>
                        <a14:foregroundMark x1="42500" y1="25445" x2="45469" y2="25191"/>
                        <a14:foregroundMark x1="37813" y1="24173" x2="44688" y2="23410"/>
                        <a14:foregroundMark x1="20313" y1="24427" x2="17813" y2="24427"/>
                        <a14:foregroundMark x1="54219" y1="97201" x2="51719" y2="96692"/>
                        <a14:foregroundMark x1="80625" y1="24936" x2="85625" y2="22392"/>
                        <a14:backgroundMark x1="14688" y1="50127" x2="24375" y2="70738"/>
                        <a14:backgroundMark x1="25469" y1="57252" x2="29375" y2="83715"/>
                        <a14:backgroundMark x1="21719" y1="12468" x2="70469" y2="12977"/>
                        <a14:backgroundMark x1="15781" y1="18066" x2="70469" y2="21120"/>
                        <a14:backgroundMark x1="18750" y1="13232" x2="11406" y2="4835"/>
                        <a14:backgroundMark x1="4063" y1="4326" x2="1094" y2="17557"/>
                        <a14:backgroundMark x1="3750" y1="45293" x2="3750" y2="35878"/>
                        <a14:backgroundMark x1="4688" y1="20102" x2="1094" y2="18066"/>
                        <a14:backgroundMark x1="12188" y1="29008" x2="11406" y2="29008"/>
                        <a14:backgroundMark x1="7344" y1="53435" x2="15781" y2="64631"/>
                        <a14:backgroundMark x1="32031" y1="84733" x2="37813" y2="87532"/>
                        <a14:backgroundMark x1="33438" y1="70738" x2="33750" y2="84733"/>
                        <a14:backgroundMark x1="34531" y1="35878" x2="42500" y2="42494"/>
                        <a14:backgroundMark x1="44375" y1="31552" x2="62187" y2="34351"/>
                        <a14:backgroundMark x1="33750" y1="30025" x2="44844" y2="32061"/>
                        <a14:backgroundMark x1="31094" y1="33079" x2="36719" y2="36896"/>
                        <a14:backgroundMark x1="30156" y1="33333" x2="26719" y2="31043"/>
                        <a14:backgroundMark x1="37813" y1="43511" x2="41406" y2="50636"/>
                        <a14:backgroundMark x1="57813" y1="51654" x2="57813" y2="34351"/>
                        <a14:backgroundMark x1="67500" y1="34351" x2="50156" y2="33842"/>
                        <a14:backgroundMark x1="74844" y1="18066" x2="84844" y2="18575"/>
                        <a14:backgroundMark x1="73750" y1="10433" x2="87500" y2="7634"/>
                        <a14:backgroundMark x1="95469" y1="5089" x2="94844" y2="13232"/>
                        <a14:backgroundMark x1="97500" y1="31043" x2="97188" y2="45802"/>
                        <a14:backgroundMark x1="92500" y1="45038" x2="73750" y2="65140"/>
                        <a14:backgroundMark x1="78438" y1="46310" x2="63125" y2="87532"/>
                        <a14:backgroundMark x1="78750" y1="26209" x2="76094" y2="29517"/>
                        <a14:backgroundMark x1="20156" y1="22646" x2="16719" y2="22646"/>
                        <a14:backgroundMark x1="85938" y1="22646" x2="82344" y2="22137"/>
                        <a14:backgroundMark x1="95156" y1="31298" x2="93438" y2="32061"/>
                        <a14:backgroundMark x1="92813" y1="30534" x2="92813" y2="30534"/>
                        <a14:backgroundMark x1="16406" y1="23664" x2="21094" y2="23664"/>
                        <a14:backgroundMark x1="56406" y1="22137" x2="38125" y2="22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73016"/>
            <a:ext cx="4392488" cy="269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>
                        <a14:foregroundMark x1="35938" y1="41250" x2="36250" y2="49750"/>
                        <a14:foregroundMark x1="42969" y1="33500" x2="35156" y2="34250"/>
                        <a14:foregroundMark x1="34219" y1="54000" x2="38281" y2="63000"/>
                        <a14:foregroundMark x1="39219" y1="76250" x2="36719" y2="78750"/>
                        <a14:foregroundMark x1="49531" y1="86750" x2="47656" y2="86000"/>
                        <a14:foregroundMark x1="57344" y1="85250" x2="55781" y2="94750"/>
                        <a14:foregroundMark x1="55625" y1="76000" x2="55937" y2="79500"/>
                        <a14:foregroundMark x1="54219" y1="72000" x2="55625" y2="73500"/>
                        <a14:foregroundMark x1="64063" y1="77000" x2="59062" y2="79250"/>
                        <a14:foregroundMark x1="67188" y1="96750" x2="65938" y2="97500"/>
                        <a14:foregroundMark x1="88281" y1="75000" x2="99219" y2="87750"/>
                        <a14:foregroundMark x1="98750" y1="31250" x2="88594" y2="33500"/>
                        <a14:foregroundMark x1="87656" y1="40750" x2="85469" y2="70000"/>
                        <a14:foregroundMark x1="86719" y1="71750" x2="91094" y2="83500"/>
                        <a14:foregroundMark x1="92031" y1="88250" x2="99375" y2="91750"/>
                        <a14:foregroundMark x1="99219" y1="93500" x2="91406" y2="88750"/>
                        <a14:foregroundMark x1="90313" y1="88000" x2="85000" y2="73500"/>
                        <a14:foregroundMark x1="5000" y1="98250" x2="1094" y2="82250"/>
                        <a14:foregroundMark x1="781" y1="76750" x2="781" y2="76750"/>
                        <a14:foregroundMark x1="37031" y1="38500" x2="35938" y2="40000"/>
                        <a14:backgroundMark x1="60156" y1="98750" x2="65313" y2="99500"/>
                        <a14:backgroundMark x1="88750" y1="90750" x2="92813" y2="96000"/>
                        <a14:backgroundMark x1="82500" y1="80500" x2="87031" y2="85500"/>
                        <a14:backgroundMark x1="70938" y1="83500" x2="69063" y2="81750"/>
                        <a14:backgroundMark x1="88594" y1="33000" x2="87656" y2="34750"/>
                        <a14:backgroundMark x1="90000" y1="33000" x2="87656" y2="35000"/>
                        <a14:backgroundMark x1="36406" y1="33500" x2="33438" y2="36750"/>
                        <a14:backgroundMark x1="37500" y1="33500" x2="33906" y2="36250"/>
                        <a14:backgroundMark x1="68906" y1="98750" x2="71094" y2="9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825" y="3178918"/>
            <a:ext cx="4946175" cy="30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this species of animal:</a:t>
            </a:r>
          </a:p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Even-toed ungulate</a:t>
            </a:r>
          </a:p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coat pattern</a:t>
            </a:r>
          </a:p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can be 2ft long and up to 11kg heavy</a:t>
            </a:r>
          </a:p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over long distances by infrasound</a:t>
            </a:r>
          </a:p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confident swimmers</a:t>
            </a:r>
          </a:p>
          <a:p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tongue </a:t>
            </a:r>
          </a:p>
          <a:p>
            <a:endParaRPr lang="en-GB" sz="28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17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9888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six proposed basic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tastes that our tongue can detect?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18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34" y="5939988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by Oxford </a:t>
            </a:r>
            <a:r>
              <a:rPr lang="en-GB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Press </a:t>
            </a:r>
          </a:p>
          <a:p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5" b="100000" l="0" r="100000">
                        <a14:foregroundMark x1="62031" y1="12881" x2="41563" y2="15457"/>
                        <a14:foregroundMark x1="38750" y1="22482" x2="32969" y2="52459"/>
                        <a14:foregroundMark x1="49688" y1="7494" x2="49219" y2="5855"/>
                        <a14:backgroundMark x1="11406" y1="61593" x2="7031" y2="81499"/>
                        <a14:backgroundMark x1="83906" y1="43794" x2="92969" y2="86417"/>
                        <a14:backgroundMark x1="79219" y1="41920" x2="75313" y2="23888"/>
                        <a14:backgroundMark x1="65156" y1="7963" x2="60000" y2="6089"/>
                        <a14:backgroundMark x1="49063" y1="3981" x2="49375" y2="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680" y="2746652"/>
            <a:ext cx="5231904" cy="34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discovered the structure of DNA? </a:t>
            </a:r>
          </a:p>
          <a:p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90863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by the Biochemical Society</a:t>
            </a:r>
            <a:endParaRPr lang="en-GB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2" b="89809" l="2790" r="98290">
                        <a14:foregroundMark x1="33573" y1="24416" x2="33123" y2="28450"/>
                        <a14:foregroundMark x1="23042" y1="39915" x2="23042" y2="45435"/>
                        <a14:foregroundMark x1="15032" y1="17622" x2="15212" y2="27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2981470"/>
            <a:ext cx="10153128" cy="3876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19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6856" y="1988840"/>
            <a:ext cx="39811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Phagocytes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involved in the immune response; what are phagocytes and what do they do?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17" y="1988840"/>
            <a:ext cx="3984104" cy="39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0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animal would Sir David Attenborough most like to be? </a:t>
            </a:r>
          </a:p>
          <a:p>
            <a:pPr marL="0" indent="0">
              <a:buNone/>
            </a:pPr>
            <a:endParaRPr lang="en-GB" sz="11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Seahorse 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Sloth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worm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Siberian tiger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Salamander</a:t>
            </a:r>
          </a:p>
          <a:p>
            <a:pPr marL="514350" indent="-514350">
              <a:buFont typeface="+mj-lt"/>
              <a:buAutoNum type="alphaLcParenR"/>
            </a:pP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20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129" y="2636912"/>
            <a:ext cx="238387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5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do?</a:t>
            </a:r>
            <a:r>
              <a:rPr lang="en-GB" sz="2800" b="1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Scores out of /40</a:t>
            </a:r>
            <a:endParaRPr lang="en-GB" sz="2800" i="1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Tweet </a:t>
            </a:r>
            <a:r>
              <a:rPr lang="en-GB" sz="28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800" b="1" dirty="0" err="1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RoyalSocBio</a:t>
            </a:r>
            <a:r>
              <a:rPr lang="en-GB" sz="28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2800" b="1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800" b="1" dirty="0" err="1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BiologyWeek</a:t>
            </a:r>
            <a:r>
              <a:rPr lang="en-GB" sz="2800" b="1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biology? Interested in becoming a member?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membership@rsb.org.uk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helping us celebrate Biology Week 2015!</a:t>
            </a:r>
          </a:p>
          <a:p>
            <a:endParaRPr lang="en-GB" sz="280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GB" sz="280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GB" sz="2800" b="1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GB" sz="2600" b="1" dirty="0" smtClean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668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vitamins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made in the skin?</a:t>
            </a:r>
          </a:p>
          <a:p>
            <a:pPr marL="0" indent="0">
              <a:buNone/>
            </a:pPr>
            <a:endParaRPr lang="en-GB" sz="1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K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    </a:t>
            </a:r>
          </a:p>
          <a:p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intern\AppData\Local\Microsoft\Windows\Temporary Internet Files\Content.IE5\T27PXX6P\1-1248777384CAvY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4323" y="3284984"/>
            <a:ext cx="5309677" cy="29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ntern\AppData\Local\Microsoft\Windows\Temporary Internet Files\Content.IE5\J1PTM79L\1309431623-6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250" l="10000" r="99167">
                        <a14:foregroundMark x1="73500" y1="67750" x2="61667" y2="76750"/>
                        <a14:backgroundMark x1="81667" y1="28750" x2="82167" y2="30500"/>
                        <a14:backgroundMark x1="65333" y1="41500" x2="6533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2396885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820982"/>
            <a:ext cx="9361040" cy="448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27373"/>
            <a:ext cx="3456384" cy="5655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the sea blue?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34" y="5877272"/>
            <a:ext cx="523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by the Marine Biological Association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>
                        <a14:foregroundMark x1="48281" y1="41920" x2="47500" y2="51756"/>
                        <a14:foregroundMark x1="44688" y1="66979" x2="45313" y2="78923"/>
                        <a14:foregroundMark x1="45156" y1="51991" x2="44844" y2="68852"/>
                        <a14:foregroundMark x1="80938" y1="27635" x2="77344" y2="31850"/>
                        <a14:foregroundMark x1="78281" y1="30445" x2="73438" y2="33489"/>
                        <a14:backgroundMark x1="93750" y1="35831" x2="97656" y2="42389"/>
                        <a14:backgroundMark x1="90156" y1="33489" x2="95938" y2="34660"/>
                        <a14:backgroundMark x1="90313" y1="29040" x2="98906" y2="37705"/>
                        <a14:backgroundMark x1="90313" y1="27869" x2="87344" y2="24122"/>
                        <a14:backgroundMark x1="82969" y1="62763" x2="77656" y2="71194"/>
                        <a14:backgroundMark x1="86250" y1="64169" x2="88438" y2="67681"/>
                        <a14:backgroundMark x1="88125" y1="70726" x2="86719" y2="72834"/>
                        <a14:backgroundMark x1="86719" y1="74473" x2="87500" y2="72365"/>
                        <a14:backgroundMark x1="62344" y1="98595" x2="63750" y2="99297"/>
                        <a14:backgroundMark x1="84688" y1="3044" x2="82031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619317"/>
            <a:ext cx="3923928" cy="2617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100000" l="0" r="100000">
                        <a14:foregroundMark x1="98077" y1="89258" x2="83741" y2="90281"/>
                        <a14:foregroundMark x1="3497" y1="26854" x2="2622" y2="26854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6514" y="3128640"/>
            <a:ext cx="4634640" cy="3170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99381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mollusc species holds the record for containing the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 natural substance 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to man?   </a:t>
            </a:r>
            <a:endParaRPr lang="en-GB" sz="28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20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Limpet 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Octopus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Mussel</a:t>
            </a:r>
          </a:p>
          <a:p>
            <a:pPr marL="514350" indent="-514350">
              <a:buFont typeface="+mj-lt"/>
              <a:buAutoNum type="alphaLcParenR"/>
            </a:pPr>
            <a:endParaRPr lang="en-GB" sz="28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852" y="5939988"/>
            <a:ext cx="512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by the Marine Biological Association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8958" l="2500" r="98438">
                        <a14:foregroundMark x1="83906" y1="81042" x2="81406" y2="84167"/>
                        <a14:foregroundMark x1="64219" y1="47292" x2="57969" y2="50625"/>
                        <a14:backgroundMark x1="43750" y1="57917" x2="40000" y2="56042"/>
                        <a14:backgroundMark x1="61719" y1="52917" x2="69688" y2="48333"/>
                        <a14:backgroundMark x1="60313" y1="53958" x2="61406" y2="56042"/>
                        <a14:backgroundMark x1="49375" y1="52500" x2="51719" y2="52500"/>
                        <a14:backgroundMark x1="47969" y1="36667" x2="42813" y2="43333"/>
                        <a14:backgroundMark x1="41094" y1="43750" x2="37188" y2="43750"/>
                        <a14:backgroundMark x1="62187" y1="22500" x2="65156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2708">
            <a:off x="4267712" y="3743318"/>
            <a:ext cx="2270511" cy="1702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548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shoal of fish… a gaggle of geese… a colony of ants… Name the following animal groups:</a:t>
            </a:r>
          </a:p>
          <a:p>
            <a:pPr marL="0" indent="0">
              <a:buNone/>
            </a:pP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244602"/>
            <a:ext cx="41461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… of rhinoceroses 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… of owls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… of porcupines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… of mice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… of bears</a:t>
            </a:r>
          </a:p>
          <a:p>
            <a:pPr marL="342900" indent="-342900">
              <a:buFont typeface="+mj-lt"/>
              <a:buAutoNum type="alphaLcParenR"/>
            </a:pPr>
            <a:endParaRPr lang="en-GB" dirty="0" smtClean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201331"/>
            <a:ext cx="2883605" cy="192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049116"/>
            <a:ext cx="1760911" cy="116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97" y="3049117"/>
            <a:ext cx="1043187" cy="117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34900"/>
            <a:ext cx="8229600" cy="1638116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Neurones transmit electrical signals all over our bodies in order to help us react to our environment. Label the diagram of the motor neurone below: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7087023" y="3437378"/>
            <a:ext cx="185179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body</a:t>
            </a:r>
          </a:p>
          <a:p>
            <a:pPr algn="ctr"/>
            <a:endParaRPr lang="en-GB" sz="5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</a:p>
          <a:p>
            <a:pPr algn="ctr"/>
            <a:endParaRPr lang="en-GB" sz="5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Myelin sheath</a:t>
            </a:r>
          </a:p>
          <a:p>
            <a:pPr algn="ctr"/>
            <a:endParaRPr lang="en-GB" sz="5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Dendrite</a:t>
            </a:r>
          </a:p>
          <a:p>
            <a:pPr algn="ctr"/>
            <a:endParaRPr lang="en-GB" sz="5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of Ranvier</a:t>
            </a:r>
          </a:p>
          <a:p>
            <a:pPr algn="ctr"/>
            <a:endParaRPr lang="en-GB" sz="5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8" name="Group 1027"/>
          <p:cNvGrpSpPr/>
          <p:nvPr/>
        </p:nvGrpSpPr>
        <p:grpSpPr>
          <a:xfrm>
            <a:off x="260720" y="3310745"/>
            <a:ext cx="6687544" cy="2926567"/>
            <a:chOff x="660845" y="3310744"/>
            <a:chExt cx="6687544" cy="29265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79712" y="3310744"/>
              <a:ext cx="5368677" cy="292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3347865" y="4221088"/>
              <a:ext cx="936103" cy="58701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358087" y="4221088"/>
              <a:ext cx="61192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364088" y="4941388"/>
              <a:ext cx="0" cy="494073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900118" y="5733256"/>
              <a:ext cx="1080119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331640" y="3789040"/>
              <a:ext cx="1052173" cy="28803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60845" y="4077072"/>
              <a:ext cx="61192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364088" y="3645024"/>
              <a:ext cx="432049" cy="1163079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481928" y="3645024"/>
              <a:ext cx="80988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747575" y="5012956"/>
              <a:ext cx="1456273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79754" y="5010204"/>
              <a:ext cx="61192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283968" y="4808104"/>
              <a:ext cx="395921" cy="78124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16976" y="5585974"/>
              <a:ext cx="70213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7138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 electrophoresis is used to separate and purify strands of DNA.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rate at which DNA migrates through the 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agarose gel 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determined 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which of the following two factors:</a:t>
            </a: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90543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4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molecular </a:t>
            </a:r>
            <a:r>
              <a:rPr lang="en-GB" sz="2400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DNA </a:t>
            </a:r>
            <a:endParaRPr lang="en-GB" sz="2400" dirty="0" smtClean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4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</a:t>
            </a:r>
            <a:r>
              <a:rPr lang="en-GB" sz="2400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agarose gel </a:t>
            </a:r>
            <a:r>
              <a:rPr lang="en-GB" sz="24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negativity charge of the DNA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400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length of the agarose gel</a:t>
            </a:r>
          </a:p>
          <a:p>
            <a:pPr marL="342900" indent="-342900">
              <a:buFont typeface="+mj-lt"/>
              <a:buAutoNum type="alphaLcParenR"/>
            </a:pPr>
            <a:endParaRPr lang="en-GB" sz="2400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394" y="3811961"/>
            <a:ext cx="2805086" cy="2353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085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Speciation is the evolutionary process by which new biological species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arise.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483" y="2924944"/>
            <a:ext cx="38604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1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two types of speciation and how they occur.</a:t>
            </a:r>
          </a:p>
          <a:p>
            <a:endParaRPr lang="en-GB" dirty="0">
              <a:solidFill>
                <a:srgbClr val="001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830500" cy="30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8146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931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 </a:t>
            </a:r>
            <a:endParaRPr lang="en-GB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634</Words>
  <Application>Microsoft Office PowerPoint</Application>
  <PresentationFormat>On-screen Show (4:3)</PresentationFormat>
  <Paragraphs>166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Neurones transmit electrical signals all over our bodies in order to help us react to our environment. Label the diagram of the motor neurone below: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Little</dc:creator>
  <cp:lastModifiedBy>Karen Patel</cp:lastModifiedBy>
  <cp:revision>79</cp:revision>
  <dcterms:created xsi:type="dcterms:W3CDTF">2015-08-17T10:36:26Z</dcterms:created>
  <dcterms:modified xsi:type="dcterms:W3CDTF">2015-10-06T12:11:26Z</dcterms:modified>
</cp:coreProperties>
</file>