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8" r:id="rId3"/>
    <p:sldId id="270" r:id="rId4"/>
    <p:sldId id="277" r:id="rId5"/>
    <p:sldId id="269" r:id="rId6"/>
    <p:sldId id="271" r:id="rId7"/>
    <p:sldId id="261" r:id="rId8"/>
    <p:sldId id="257" r:id="rId9"/>
    <p:sldId id="274" r:id="rId10"/>
    <p:sldId id="273" r:id="rId11"/>
    <p:sldId id="267" r:id="rId12"/>
    <p:sldId id="262" r:id="rId13"/>
    <p:sldId id="275" r:id="rId14"/>
    <p:sldId id="264" r:id="rId15"/>
    <p:sldId id="272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D"/>
    <a:srgbClr val="48A942"/>
    <a:srgbClr val="182B49"/>
    <a:srgbClr val="007363"/>
    <a:srgbClr val="FF6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35" autoAdjust="0"/>
  </p:normalViewPr>
  <p:slideViewPr>
    <p:cSldViewPr>
      <p:cViewPr>
        <p:scale>
          <a:sx n="50" d="100"/>
          <a:sy n="50" d="100"/>
        </p:scale>
        <p:origin x="-19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389AB-A0BF-4CDB-945C-8E7176C92AAE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CC0F7-CCED-496F-8C10-ED0E7DD43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4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185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7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29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2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27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dirty="0" smtClean="0">
              <a:solidFill>
                <a:srgbClr val="18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2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0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40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2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4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8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CC0F7-CCED-496F-8C10-ED0E7DD4308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9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3430-EDAD-42B1-AB8D-A460F4AF99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4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3430-EDAD-42B1-AB8D-A460F4AF99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4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2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7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4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867">
                        <a14:foregroundMark x1="31333" y1="91717" x2="31333" y2="91717"/>
                        <a14:foregroundMark x1="34267" y1="85253" x2="34267" y2="85253"/>
                        <a14:foregroundMark x1="36067" y1="90404" x2="36067" y2="90404"/>
                        <a14:foregroundMark x1="31800" y1="90303" x2="31800" y2="90303"/>
                        <a14:foregroundMark x1="33267" y1="90707" x2="34267" y2="98384"/>
                        <a14:foregroundMark x1="74733" y1="86970" x2="75067" y2="96162"/>
                        <a14:foregroundMark x1="27067" y1="67879" x2="27067" y2="67879"/>
                        <a14:foregroundMark x1="29800" y1="74646" x2="29933" y2="75152"/>
                        <a14:foregroundMark x1="48733" y1="79697" x2="48733" y2="7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7"/>
          <a:stretch/>
        </p:blipFill>
        <p:spPr bwMode="auto">
          <a:xfrm flipH="1">
            <a:off x="1016" y="332656"/>
            <a:ext cx="9165578" cy="65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52785" y="404664"/>
            <a:ext cx="201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48A942"/>
                </a:solidFill>
              </a:rPr>
              <a:t>www.rsb.org.uk</a:t>
            </a:r>
            <a:endParaRPr lang="en-GB" dirty="0">
              <a:solidFill>
                <a:srgbClr val="48A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21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2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2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8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2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2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9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5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26071-FE95-49A7-AA13-6C39C49431CA}" type="datetimeFigureOut">
              <a:rPr lang="en-GB" smtClean="0"/>
              <a:t>07/10/2016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359EC-6A09-488D-B37A-BEF037232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05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644008" y="2420888"/>
            <a:ext cx="4320480" cy="1470025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Week 2016 </a:t>
            </a:r>
            <a:r>
              <a:rPr lang="en-GB" sz="3000" b="1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</a:t>
            </a:r>
            <a:r>
              <a:rPr lang="en-GB" sz="2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13-15</a:t>
            </a:r>
            <a:endParaRPr lang="en-GB" sz="3600" dirty="0">
              <a:solidFill>
                <a:srgbClr val="48A942"/>
              </a:solidFill>
            </a:endParaRPr>
          </a:p>
        </p:txBody>
      </p:sp>
      <p:pic>
        <p:nvPicPr>
          <p:cNvPr id="3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3" y="96938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37" y="96937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18">
        <p:fade/>
      </p:transition>
    </mc:Choice>
    <mc:Fallback xmlns="">
      <p:transition spd="med" advTm="1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Approximately 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of our DNA is the same as that of a banana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83768" y="6175241"/>
            <a:ext cx="4466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Biochemical Society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banana  by Keistut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95" y="2670907"/>
            <a:ext cx="4364320" cy="252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biochemistry.org/Portals/0/Images/BS_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2" y="5975642"/>
            <a:ext cx="2090841" cy="7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9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What is the normal internal temperature of the human body?</a:t>
            </a: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27°C</a:t>
            </a: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35°C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37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</a:p>
          <a:p>
            <a:pPr marL="0" indent="0">
              <a:buNone/>
            </a:pPr>
            <a:endParaRPr lang="en-GB" sz="2400" dirty="0" smtClean="0">
              <a:solidFill>
                <a:srgbClr val="18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rmometer earth moon clip art images gall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9342"/>
            <a:ext cx="3476095" cy="34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36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How old is the average English (common) oak tree when it produces its first acorns (i.e. reproduces)?</a:t>
            </a: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years</a:t>
            </a: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years</a:t>
            </a: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years</a:t>
            </a: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18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6316832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British Ecological Society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britishecologicalsociety.org/wp-content/themes/bes/images/logos/logo-membership.pn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27539"/>
            <a:ext cx="1224136" cy="5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nglish oak (detailed) by Firk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370677" cy="37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corn 4 by Firk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57" y="2996952"/>
            <a:ext cx="2598815" cy="23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1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The thymus, spleen and lymph nodes are components of the:</a:t>
            </a: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Digestive system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system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 system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 system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6302" y="6223263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British Society for Immunology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2287"/>
            <a:ext cx="2501037" cy="101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6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What is the lifespan of a starfish?</a:t>
            </a: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0-3 years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3-10 years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10-30 years</a:t>
            </a:r>
          </a:p>
          <a:p>
            <a:pPr marL="0" indent="0">
              <a:buNone/>
            </a:pPr>
            <a:endParaRPr lang="en-GB" sz="2400" dirty="0">
              <a:solidFill>
                <a:srgbClr val="18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8691" y="6446415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Marine Biological Association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www.mba.ac.uk/wp-content/themes/mba-2014/img/MBA_logo_white_darkblu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27874"/>
            <a:ext cx="1045468" cy="142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toile de mer by spadass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3513654" cy="3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8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Which 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ventricle of the heart is larger and why?</a:t>
            </a:r>
          </a:p>
        </p:txBody>
      </p:sp>
      <p:pic>
        <p:nvPicPr>
          <p:cNvPr id="5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natomical Heart by gustavorezen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21" y="2551160"/>
            <a:ext cx="2536758" cy="37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06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Which organelles in animal cells have DNA?</a:t>
            </a: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and mitochondria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Chloroplasts and mitochondria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Endoplasmic reticulum and nucleus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Endoplasmic reticulum, nucleus and mitochondria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3736" y="6223263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British Society for Immunology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2287"/>
            <a:ext cx="2501037" cy="101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5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3D7D"/>
                </a:solidFill>
                <a:latin typeface="Helvetica 45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3D7D"/>
                </a:solidFill>
                <a:latin typeface="Helvetica 45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3D7D"/>
                </a:solidFill>
                <a:latin typeface="Helvetica 45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3D7D"/>
                </a:solidFill>
                <a:latin typeface="Helvetica 45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3D7D"/>
                </a:solidFill>
                <a:latin typeface="Helvetica 45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do?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Follow us on Twitter @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RoyalSocBio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tweet #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BiologyWeek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 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too!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Love biology? Interested in becoming a member?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Email membership@rsb.org.uk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helping us celebrate Biology Week 2016!</a:t>
            </a:r>
          </a:p>
        </p:txBody>
      </p:sp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9" y="5085184"/>
            <a:ext cx="57119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60" y="132532"/>
            <a:ext cx="1872208" cy="1784300"/>
            <a:chOff x="611560" y="132532"/>
            <a:chExt cx="1872208" cy="1784300"/>
          </a:xfrm>
        </p:grpSpPr>
        <p:grpSp>
          <p:nvGrpSpPr>
            <p:cNvPr id="8" name="Group 7"/>
            <p:cNvGrpSpPr/>
            <p:nvPr/>
          </p:nvGrpSpPr>
          <p:grpSpPr>
            <a:xfrm>
              <a:off x="611560" y="132532"/>
              <a:ext cx="1872208" cy="1784300"/>
              <a:chOff x="611560" y="132532"/>
              <a:chExt cx="1872208" cy="17843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11560" y="132532"/>
                <a:ext cx="1872208" cy="1784300"/>
              </a:xfrm>
              <a:prstGeom prst="ellipse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flipV="1">
                <a:off x="1115616" y="687930"/>
                <a:ext cx="792088" cy="79685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583668" y="1052736"/>
              <a:ext cx="612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en-GB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03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is the scientific study of plants known as?</a:t>
            </a: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2207" y="2614978"/>
            <a:ext cx="7881039" cy="2960139"/>
            <a:chOff x="611560" y="2711481"/>
            <a:chExt cx="7881039" cy="2960139"/>
          </a:xfrm>
        </p:grpSpPr>
        <p:pic>
          <p:nvPicPr>
            <p:cNvPr id="2058" name="Picture 10" descr="simple vector tree by boboca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116050"/>
              <a:ext cx="2808312" cy="253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tree by guric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987" y="3493493"/>
              <a:ext cx="2588910" cy="216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Oak tree by rdevri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10771"/>
              <a:ext cx="3200519" cy="2844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Palm Tree by bsant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7836" y="2711481"/>
              <a:ext cx="1551606" cy="296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564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Which of the following </a:t>
            </a:r>
            <a:r>
              <a:rPr lang="en-GB" sz="2400" u="sng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seen under a light microscope?</a:t>
            </a: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Bacterium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sf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15777"/>
            <a:ext cx="1412828" cy="6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6196" y="6297800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Society for Applied Microbiology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Microbiologist by Juhe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41" y="2708920"/>
            <a:ext cx="3409247" cy="22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5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Can 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bees sting?     </a:t>
            </a: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18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18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182B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3128" y="6423683"/>
            <a:ext cx="5029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</a:t>
            </a:r>
            <a:r>
              <a:rPr lang="en-GB" sz="1400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</a:t>
            </a:r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Gloucestershire.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S:\MMC\Natasha L\Citizen science\Flying ants\2012-15 info, images, videos and logos\UoG_cmy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16757" b="9784"/>
          <a:stretch/>
        </p:blipFill>
        <p:spPr bwMode="auto">
          <a:xfrm>
            <a:off x="88404" y="5728020"/>
            <a:ext cx="2539380" cy="10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e (colour) by frank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47" y="1453364"/>
            <a:ext cx="4256649" cy="42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6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41" y="15132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Who discovered penicillin and how?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biochemistry.org/Portals/0/Images/BS_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2" y="5975642"/>
            <a:ext cx="2090841" cy="7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46477" y="6175241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Biochemical Society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etri dish by gsagri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8" y="2564904"/>
            <a:ext cx="7116164" cy="22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9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The trachea, lungs and diaphragm are part of which system?</a:t>
            </a: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Circulatory system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Respiratory system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Digestive system</a:t>
            </a:r>
          </a:p>
          <a:p>
            <a:pPr marL="457200" indent="-457200">
              <a:buAutoNum type="alphaUcParenBoth"/>
            </a:pP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95736" y="6121869"/>
            <a:ext cx="4256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Physiological Society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66458"/>
            <a:ext cx="1792345" cy="6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How 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different species pollinate UK plants</a:t>
            </a: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15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150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1500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2402" y="6299971"/>
            <a:ext cx="4665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British Ecological Society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britishecologicalsociety.org/wp-content/themes/bes/images/logos/logo-membership.pn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077769"/>
            <a:ext cx="1152128" cy="52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ney bee by johnny_automat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46217"/>
            <a:ext cx="3352381" cy="220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mble bee by johnny_automat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33" y="2402471"/>
            <a:ext cx="3352381" cy="26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2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2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Bacteria are really </a:t>
            </a:r>
            <a:r>
              <a:rPr lang="en-GB" sz="22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2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they are made of a </a:t>
            </a:r>
            <a:r>
              <a:rPr lang="en-GB" sz="2200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______ </a:t>
            </a:r>
            <a:r>
              <a:rPr lang="en-GB" sz="22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2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2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find bacteria </a:t>
            </a:r>
            <a:r>
              <a:rPr lang="en-GB" sz="2200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2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Some bacteria live inside you and don’t harm you. Examples of places they live include your </a:t>
            </a:r>
            <a:r>
              <a:rPr lang="en-GB" sz="2200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2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your </a:t>
            </a:r>
            <a:r>
              <a:rPr lang="en-GB" sz="2200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2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Other bacteria are harmful. When they grow in places they shouldn’t, they cause </a:t>
            </a:r>
            <a:r>
              <a:rPr lang="en-GB" sz="2200" dirty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r>
              <a:rPr lang="en-GB" sz="22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endParaRPr lang="en-GB" sz="22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the gaps using the following words: </a:t>
            </a:r>
            <a:r>
              <a:rPr lang="en-GB" sz="22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intestines, cell, nose, small, everywhere, disease, single</a:t>
            </a:r>
          </a:p>
          <a:p>
            <a:pPr marL="0" indent="0">
              <a:buNone/>
            </a:pPr>
            <a:endParaRPr lang="en-GB" sz="22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microbiologyonline.org.uk/images/microbiology-society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4" y="6193110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4414" y="6289575"/>
            <a:ext cx="402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Microbiology Society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783" y="54469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(One mark for each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correctly </a:t>
            </a:r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filled gap)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8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What </a:t>
            </a:r>
            <a:r>
              <a:rPr lang="en-GB" sz="24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GB" sz="24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is </a:t>
            </a:r>
            <a:r>
              <a:rPr lang="en-GB" sz="2400" b="1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GB" sz="2400" dirty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pPr marL="457200" indent="-457200">
              <a:buAutoNum type="alphaUcParenBoth"/>
            </a:pPr>
            <a:r>
              <a:rPr lang="en-GB" sz="2400" dirty="0" smtClean="0">
                <a:solidFill>
                  <a:srgbClr val="003D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en-GB" sz="2400" dirty="0">
              <a:solidFill>
                <a:srgbClr val="003D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4" descr="S:\Brand tools\Logos\Biology Week\BW2016-S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2"/>
            <a:ext cx="348586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Brand tools\Logos\ROYAL SOCIETY OF BIOLOGY LOGO ARTWORK\Online - RGB\RSB_colo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532"/>
            <a:ext cx="2555063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83768" y="6175241"/>
            <a:ext cx="453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48A9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contributed by the Biochemical Society</a:t>
            </a:r>
            <a:endParaRPr lang="en-GB" sz="1400" dirty="0">
              <a:solidFill>
                <a:srgbClr val="48A9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lood Agar Plate with colonies by gm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38" y="2777687"/>
            <a:ext cx="4238677" cy="20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biochemistry.org/Portals/0/Images/BS_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2" y="5975642"/>
            <a:ext cx="2090841" cy="7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9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474</Words>
  <Application>Microsoft Office PowerPoint</Application>
  <PresentationFormat>On-screen Show (4:3)</PresentationFormat>
  <Paragraphs>107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Biology Week 2016 Quiz Ages 13-15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Mills</dc:creator>
  <cp:lastModifiedBy>Billy Mills</cp:lastModifiedBy>
  <cp:revision>45</cp:revision>
  <dcterms:created xsi:type="dcterms:W3CDTF">2016-09-08T15:16:57Z</dcterms:created>
  <dcterms:modified xsi:type="dcterms:W3CDTF">2016-10-07T09:03:28Z</dcterms:modified>
</cp:coreProperties>
</file>