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9" r:id="rId2"/>
    <p:sldId id="260" r:id="rId3"/>
    <p:sldId id="302" r:id="rId4"/>
    <p:sldId id="350" r:id="rId5"/>
  </p:sldIdLst>
  <p:sldSz cx="9144000" cy="6858000" type="screen4x3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D"/>
    <a:srgbClr val="007367"/>
    <a:srgbClr val="48A942"/>
    <a:srgbClr val="000000"/>
    <a:srgbClr val="D1DFD6"/>
    <a:srgbClr val="3EA436"/>
    <a:srgbClr val="B2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9714" autoAdjust="0"/>
  </p:normalViewPr>
  <p:slideViewPr>
    <p:cSldViewPr>
      <p:cViewPr varScale="1">
        <p:scale>
          <a:sx n="66" d="100"/>
          <a:sy n="66" d="100"/>
        </p:scale>
        <p:origin x="12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938" y="-102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77AC7-FC71-41C8-AD9A-478B90BAAD6A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B17F8BE9-4320-4D9A-A3F8-3EAD18102FF2}">
      <dgm:prSet phldrT="[Text]"/>
      <dgm:spPr/>
      <dgm:t>
        <a:bodyPr/>
        <a:lstStyle/>
        <a:p>
          <a:r>
            <a:rPr lang="en-GB" smtClean="0"/>
            <a:t>Advise government and </a:t>
          </a:r>
          <a:br>
            <a:rPr lang="en-GB" smtClean="0"/>
          </a:br>
          <a:r>
            <a:rPr lang="en-GB" smtClean="0"/>
            <a:t>influence policy</a:t>
          </a:r>
          <a:endParaRPr lang="en-GB" dirty="0"/>
        </a:p>
      </dgm:t>
    </dgm:pt>
    <dgm:pt modelId="{9C049E58-C674-45E5-9AC8-D18D1877F62C}" type="parTrans" cxnId="{2F14CEA9-B61D-4137-B986-A66749782735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3B483F8B-CCB9-4BDF-8987-D54E722F09F3}" type="sibTrans" cxnId="{2F14CEA9-B61D-4137-B986-A66749782735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6D101D46-F4DD-4E8B-AE7B-37A8B4ADE1A5}">
      <dgm:prSet phldrT="[Text]"/>
      <dgm:spPr/>
      <dgm:t>
        <a:bodyPr/>
        <a:lstStyle/>
        <a:p>
          <a:r>
            <a:rPr lang="en-GB" smtClean="0"/>
            <a:t>Advance education and professional development</a:t>
          </a:r>
          <a:endParaRPr lang="en-GB" dirty="0"/>
        </a:p>
      </dgm:t>
    </dgm:pt>
    <dgm:pt modelId="{0A39304A-B5E7-478E-BC70-610A6001B2E2}" type="parTrans" cxnId="{8F2169D0-DC61-4455-8DE9-7F2BC034314C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15FA477A-2F40-47F3-A491-BF2891DCEC6A}" type="sibTrans" cxnId="{8F2169D0-DC61-4455-8DE9-7F2BC034314C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D8872F39-6754-4FA5-AFCE-1E623E04A628}">
      <dgm:prSet phldrT="[Text]"/>
      <dgm:spPr/>
      <dgm:t>
        <a:bodyPr/>
        <a:lstStyle/>
        <a:p>
          <a:pPr rtl="0"/>
          <a:r>
            <a:rPr lang="en-GB" smtClean="0"/>
            <a:t>Engage and encourage public interest in the life sciences</a:t>
          </a:r>
          <a:endParaRPr lang="en-GB" dirty="0"/>
        </a:p>
      </dgm:t>
    </dgm:pt>
    <dgm:pt modelId="{16BEBE4C-9B7D-4F6A-98E3-050E250F50F6}" type="parTrans" cxnId="{D141A35D-0D7E-4ADA-B674-88447B7D18C3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41B8CA02-D1C3-4DCB-9493-0F40A2EFB353}" type="sibTrans" cxnId="{D141A35D-0D7E-4ADA-B674-88447B7D18C3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391EE781-4884-4BF5-8A85-88C372D5DB42}">
      <dgm:prSet/>
      <dgm:spPr/>
      <dgm:t>
        <a:bodyPr/>
        <a:lstStyle/>
        <a:p>
          <a:r>
            <a:rPr lang="en-GB" smtClean="0"/>
            <a:t>Support people working </a:t>
          </a:r>
          <a:br>
            <a:rPr lang="en-GB" smtClean="0"/>
          </a:br>
          <a:r>
            <a:rPr lang="en-GB" smtClean="0"/>
            <a:t>in the life sciences</a:t>
          </a:r>
          <a:endParaRPr lang="en-GB" dirty="0"/>
        </a:p>
      </dgm:t>
    </dgm:pt>
    <dgm:pt modelId="{EF56435E-4313-4E54-A9DC-F1B515FB6701}" type="parTrans" cxnId="{F590FDD7-97FC-4109-8F0F-A0EF47719FEA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BBFC3225-7629-4417-BEBA-BAC91660A90A}" type="sibTrans" cxnId="{F590FDD7-97FC-4109-8F0F-A0EF47719FEA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934A36D1-4569-4F0F-A204-9A7C5D4CF00F}" type="pres">
      <dgm:prSet presAssocID="{FEF77AC7-FC71-41C8-AD9A-478B90BAAD6A}" presName="linearFlow" presStyleCnt="0">
        <dgm:presLayoutVars>
          <dgm:dir/>
          <dgm:resizeHandles val="exact"/>
        </dgm:presLayoutVars>
      </dgm:prSet>
      <dgm:spPr/>
    </dgm:pt>
    <dgm:pt modelId="{2CF86C48-C7C0-41CF-A99D-87B92F9DDAB6}" type="pres">
      <dgm:prSet presAssocID="{B17F8BE9-4320-4D9A-A3F8-3EAD18102FF2}" presName="composite" presStyleCnt="0"/>
      <dgm:spPr/>
    </dgm:pt>
    <dgm:pt modelId="{3DF4B5F5-6914-4B88-BC4E-1DE97AC3AFAA}" type="pres">
      <dgm:prSet presAssocID="{B17F8BE9-4320-4D9A-A3F8-3EAD18102FF2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33230505-D326-47EE-B6DA-2CF8DA1008A9}" type="pres">
      <dgm:prSet presAssocID="{B17F8BE9-4320-4D9A-A3F8-3EAD18102FF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4EF6BE-D34C-4C20-BBC0-7D1B64DCB827}" type="pres">
      <dgm:prSet presAssocID="{3B483F8B-CCB9-4BDF-8987-D54E722F09F3}" presName="spacing" presStyleCnt="0"/>
      <dgm:spPr/>
    </dgm:pt>
    <dgm:pt modelId="{6670979D-FD9C-4949-B278-D53C10DBFDD6}" type="pres">
      <dgm:prSet presAssocID="{6D101D46-F4DD-4E8B-AE7B-37A8B4ADE1A5}" presName="composite" presStyleCnt="0"/>
      <dgm:spPr/>
    </dgm:pt>
    <dgm:pt modelId="{3C9B5367-714D-43A7-BC19-FF4E669F7964}" type="pres">
      <dgm:prSet presAssocID="{6D101D46-F4DD-4E8B-AE7B-37A8B4ADE1A5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GB"/>
        </a:p>
      </dgm:t>
    </dgm:pt>
    <dgm:pt modelId="{BCE13A1B-43AC-47AF-9656-3188F6D67802}" type="pres">
      <dgm:prSet presAssocID="{6D101D46-F4DD-4E8B-AE7B-37A8B4ADE1A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C2BAB-92D9-4718-8844-B46C19356695}" type="pres">
      <dgm:prSet presAssocID="{15FA477A-2F40-47F3-A491-BF2891DCEC6A}" presName="spacing" presStyleCnt="0"/>
      <dgm:spPr/>
    </dgm:pt>
    <dgm:pt modelId="{690493D5-CB3E-4EB7-AFE3-C1E3E0461226}" type="pres">
      <dgm:prSet presAssocID="{391EE781-4884-4BF5-8A85-88C372D5DB42}" presName="composite" presStyleCnt="0"/>
      <dgm:spPr/>
    </dgm:pt>
    <dgm:pt modelId="{AAB9282F-029F-4690-8C85-B958B913B244}" type="pres">
      <dgm:prSet presAssocID="{391EE781-4884-4BF5-8A85-88C372D5DB42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04FA5D5-30DA-48D8-8DD2-270B3186A680}" type="pres">
      <dgm:prSet presAssocID="{391EE781-4884-4BF5-8A85-88C372D5DB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EAAB1-43AF-451A-9802-236D3783286E}" type="pres">
      <dgm:prSet presAssocID="{BBFC3225-7629-4417-BEBA-BAC91660A90A}" presName="spacing" presStyleCnt="0"/>
      <dgm:spPr/>
    </dgm:pt>
    <dgm:pt modelId="{A09B2ECF-8C41-4DDE-B186-DBED580A36D9}" type="pres">
      <dgm:prSet presAssocID="{D8872F39-6754-4FA5-AFCE-1E623E04A628}" presName="composite" presStyleCnt="0"/>
      <dgm:spPr/>
    </dgm:pt>
    <dgm:pt modelId="{60E1905D-EE26-4A15-A587-EB44FF30C129}" type="pres">
      <dgm:prSet presAssocID="{D8872F39-6754-4FA5-AFCE-1E623E04A628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9560239-553D-4A22-8FE7-8152EE0CC264}" type="pres">
      <dgm:prSet presAssocID="{D8872F39-6754-4FA5-AFCE-1E623E04A62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90FDD7-97FC-4109-8F0F-A0EF47719FEA}" srcId="{FEF77AC7-FC71-41C8-AD9A-478B90BAAD6A}" destId="{391EE781-4884-4BF5-8A85-88C372D5DB42}" srcOrd="2" destOrd="0" parTransId="{EF56435E-4313-4E54-A9DC-F1B515FB6701}" sibTransId="{BBFC3225-7629-4417-BEBA-BAC91660A90A}"/>
    <dgm:cxn modelId="{5417722A-2DBA-43B4-90AF-DE25B7228A6D}" type="presOf" srcId="{391EE781-4884-4BF5-8A85-88C372D5DB42}" destId="{104FA5D5-30DA-48D8-8DD2-270B3186A680}" srcOrd="0" destOrd="0" presId="urn:microsoft.com/office/officeart/2005/8/layout/vList3"/>
    <dgm:cxn modelId="{4ECBF9ED-055D-4DE5-A4DB-90D903AB168F}" type="presOf" srcId="{D8872F39-6754-4FA5-AFCE-1E623E04A628}" destId="{89560239-553D-4A22-8FE7-8152EE0CC264}" srcOrd="0" destOrd="0" presId="urn:microsoft.com/office/officeart/2005/8/layout/vList3"/>
    <dgm:cxn modelId="{8F2169D0-DC61-4455-8DE9-7F2BC034314C}" srcId="{FEF77AC7-FC71-41C8-AD9A-478B90BAAD6A}" destId="{6D101D46-F4DD-4E8B-AE7B-37A8B4ADE1A5}" srcOrd="1" destOrd="0" parTransId="{0A39304A-B5E7-478E-BC70-610A6001B2E2}" sibTransId="{15FA477A-2F40-47F3-A491-BF2891DCEC6A}"/>
    <dgm:cxn modelId="{2F14CEA9-B61D-4137-B986-A66749782735}" srcId="{FEF77AC7-FC71-41C8-AD9A-478B90BAAD6A}" destId="{B17F8BE9-4320-4D9A-A3F8-3EAD18102FF2}" srcOrd="0" destOrd="0" parTransId="{9C049E58-C674-45E5-9AC8-D18D1877F62C}" sibTransId="{3B483F8B-CCB9-4BDF-8987-D54E722F09F3}"/>
    <dgm:cxn modelId="{096ABF35-A88D-458B-BD2A-B9646193A0C3}" type="presOf" srcId="{FEF77AC7-FC71-41C8-AD9A-478B90BAAD6A}" destId="{934A36D1-4569-4F0F-A204-9A7C5D4CF00F}" srcOrd="0" destOrd="0" presId="urn:microsoft.com/office/officeart/2005/8/layout/vList3"/>
    <dgm:cxn modelId="{E78E97E8-2142-4BF1-9865-3721968147A5}" type="presOf" srcId="{6D101D46-F4DD-4E8B-AE7B-37A8B4ADE1A5}" destId="{BCE13A1B-43AC-47AF-9656-3188F6D67802}" srcOrd="0" destOrd="0" presId="urn:microsoft.com/office/officeart/2005/8/layout/vList3"/>
    <dgm:cxn modelId="{D141A35D-0D7E-4ADA-B674-88447B7D18C3}" srcId="{FEF77AC7-FC71-41C8-AD9A-478B90BAAD6A}" destId="{D8872F39-6754-4FA5-AFCE-1E623E04A628}" srcOrd="3" destOrd="0" parTransId="{16BEBE4C-9B7D-4F6A-98E3-050E250F50F6}" sibTransId="{41B8CA02-D1C3-4DCB-9493-0F40A2EFB353}"/>
    <dgm:cxn modelId="{FF6DDEEE-8F91-4130-95E8-F53FA0F78BD9}" type="presOf" srcId="{B17F8BE9-4320-4D9A-A3F8-3EAD18102FF2}" destId="{33230505-D326-47EE-B6DA-2CF8DA1008A9}" srcOrd="0" destOrd="0" presId="urn:microsoft.com/office/officeart/2005/8/layout/vList3"/>
    <dgm:cxn modelId="{8FC26C82-8BC2-476D-BEAE-640E22B8956A}" type="presParOf" srcId="{934A36D1-4569-4F0F-A204-9A7C5D4CF00F}" destId="{2CF86C48-C7C0-41CF-A99D-87B92F9DDAB6}" srcOrd="0" destOrd="0" presId="urn:microsoft.com/office/officeart/2005/8/layout/vList3"/>
    <dgm:cxn modelId="{CEA7A79F-4BA5-46E0-8510-826FA9FBE926}" type="presParOf" srcId="{2CF86C48-C7C0-41CF-A99D-87B92F9DDAB6}" destId="{3DF4B5F5-6914-4B88-BC4E-1DE97AC3AFAA}" srcOrd="0" destOrd="0" presId="urn:microsoft.com/office/officeart/2005/8/layout/vList3"/>
    <dgm:cxn modelId="{DD85E094-5777-4D94-ADCF-C3B0A9DCEF27}" type="presParOf" srcId="{2CF86C48-C7C0-41CF-A99D-87B92F9DDAB6}" destId="{33230505-D326-47EE-B6DA-2CF8DA1008A9}" srcOrd="1" destOrd="0" presId="urn:microsoft.com/office/officeart/2005/8/layout/vList3"/>
    <dgm:cxn modelId="{D953CAF1-C051-41E4-BA2F-CCBCEE2D9D59}" type="presParOf" srcId="{934A36D1-4569-4F0F-A204-9A7C5D4CF00F}" destId="{CE4EF6BE-D34C-4C20-BBC0-7D1B64DCB827}" srcOrd="1" destOrd="0" presId="urn:microsoft.com/office/officeart/2005/8/layout/vList3"/>
    <dgm:cxn modelId="{8AFE4899-7535-4001-B7E6-DD469F6A408A}" type="presParOf" srcId="{934A36D1-4569-4F0F-A204-9A7C5D4CF00F}" destId="{6670979D-FD9C-4949-B278-D53C10DBFDD6}" srcOrd="2" destOrd="0" presId="urn:microsoft.com/office/officeart/2005/8/layout/vList3"/>
    <dgm:cxn modelId="{041B67A1-E781-4256-AFDC-EB2C0F3C0496}" type="presParOf" srcId="{6670979D-FD9C-4949-B278-D53C10DBFDD6}" destId="{3C9B5367-714D-43A7-BC19-FF4E669F7964}" srcOrd="0" destOrd="0" presId="urn:microsoft.com/office/officeart/2005/8/layout/vList3"/>
    <dgm:cxn modelId="{E43A78F5-C0E7-4995-B403-697D94FE71D5}" type="presParOf" srcId="{6670979D-FD9C-4949-B278-D53C10DBFDD6}" destId="{BCE13A1B-43AC-47AF-9656-3188F6D67802}" srcOrd="1" destOrd="0" presId="urn:microsoft.com/office/officeart/2005/8/layout/vList3"/>
    <dgm:cxn modelId="{F5DA0106-37FB-4AFF-A2E5-14E218F52931}" type="presParOf" srcId="{934A36D1-4569-4F0F-A204-9A7C5D4CF00F}" destId="{201C2BAB-92D9-4718-8844-B46C19356695}" srcOrd="3" destOrd="0" presId="urn:microsoft.com/office/officeart/2005/8/layout/vList3"/>
    <dgm:cxn modelId="{86FAD746-D582-40C9-9DE5-D3D1BFECD5EB}" type="presParOf" srcId="{934A36D1-4569-4F0F-A204-9A7C5D4CF00F}" destId="{690493D5-CB3E-4EB7-AFE3-C1E3E0461226}" srcOrd="4" destOrd="0" presId="urn:microsoft.com/office/officeart/2005/8/layout/vList3"/>
    <dgm:cxn modelId="{AAE1148C-0DDA-4572-9EEF-C0D90F5B036E}" type="presParOf" srcId="{690493D5-CB3E-4EB7-AFE3-C1E3E0461226}" destId="{AAB9282F-029F-4690-8C85-B958B913B244}" srcOrd="0" destOrd="0" presId="urn:microsoft.com/office/officeart/2005/8/layout/vList3"/>
    <dgm:cxn modelId="{3EF1020E-B931-46BA-81D4-BDD9E262EF9A}" type="presParOf" srcId="{690493D5-CB3E-4EB7-AFE3-C1E3E0461226}" destId="{104FA5D5-30DA-48D8-8DD2-270B3186A680}" srcOrd="1" destOrd="0" presId="urn:microsoft.com/office/officeart/2005/8/layout/vList3"/>
    <dgm:cxn modelId="{198058FF-BE39-4AF0-B900-A37ECBCF3F7F}" type="presParOf" srcId="{934A36D1-4569-4F0F-A204-9A7C5D4CF00F}" destId="{098EAAB1-43AF-451A-9802-236D3783286E}" srcOrd="5" destOrd="0" presId="urn:microsoft.com/office/officeart/2005/8/layout/vList3"/>
    <dgm:cxn modelId="{74AB84FD-61FD-4F9E-8F2A-0BE961591396}" type="presParOf" srcId="{934A36D1-4569-4F0F-A204-9A7C5D4CF00F}" destId="{A09B2ECF-8C41-4DDE-B186-DBED580A36D9}" srcOrd="6" destOrd="0" presId="urn:microsoft.com/office/officeart/2005/8/layout/vList3"/>
    <dgm:cxn modelId="{DE396902-7851-4ADD-8686-368DE0DD47B4}" type="presParOf" srcId="{A09B2ECF-8C41-4DDE-B186-DBED580A36D9}" destId="{60E1905D-EE26-4A15-A587-EB44FF30C129}" srcOrd="0" destOrd="0" presId="urn:microsoft.com/office/officeart/2005/8/layout/vList3"/>
    <dgm:cxn modelId="{21C11C6F-8277-4DD7-ACF5-164FD8F99B5D}" type="presParOf" srcId="{A09B2ECF-8C41-4DDE-B186-DBED580A36D9}" destId="{89560239-553D-4A22-8FE7-8152EE0CC2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0505-D326-47EE-B6DA-2CF8DA1008A9}">
      <dsp:nvSpPr>
        <dsp:cNvPr id="0" name=""/>
        <dsp:cNvSpPr/>
      </dsp:nvSpPr>
      <dsp:spPr>
        <a:xfrm rot="10800000">
          <a:off x="1571177" y="3195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Advise government and </a:t>
          </a:r>
          <a:br>
            <a:rPr lang="en-GB" sz="2500" kern="1200" smtClean="0"/>
          </a:br>
          <a:r>
            <a:rPr lang="en-GB" sz="2500" kern="1200" smtClean="0"/>
            <a:t>influence policy</a:t>
          </a:r>
          <a:endParaRPr lang="en-GB" sz="2500" kern="1200" dirty="0"/>
        </a:p>
      </dsp:txBody>
      <dsp:txXfrm rot="10800000">
        <a:off x="1791485" y="3195"/>
        <a:ext cx="5142847" cy="881231"/>
      </dsp:txXfrm>
    </dsp:sp>
    <dsp:sp modelId="{3DF4B5F5-6914-4B88-BC4E-1DE97AC3AFAA}">
      <dsp:nvSpPr>
        <dsp:cNvPr id="0" name=""/>
        <dsp:cNvSpPr/>
      </dsp:nvSpPr>
      <dsp:spPr>
        <a:xfrm>
          <a:off x="1130562" y="3195"/>
          <a:ext cx="881231" cy="8812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13A1B-43AC-47AF-9656-3188F6D67802}">
      <dsp:nvSpPr>
        <dsp:cNvPr id="0" name=""/>
        <dsp:cNvSpPr/>
      </dsp:nvSpPr>
      <dsp:spPr>
        <a:xfrm rot="10800000">
          <a:off x="1571177" y="1147481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Advance education and professional development</a:t>
          </a:r>
          <a:endParaRPr lang="en-GB" sz="2500" kern="1200" dirty="0"/>
        </a:p>
      </dsp:txBody>
      <dsp:txXfrm rot="10800000">
        <a:off x="1791485" y="1147481"/>
        <a:ext cx="5142847" cy="881231"/>
      </dsp:txXfrm>
    </dsp:sp>
    <dsp:sp modelId="{3C9B5367-714D-43A7-BC19-FF4E669F7964}">
      <dsp:nvSpPr>
        <dsp:cNvPr id="0" name=""/>
        <dsp:cNvSpPr/>
      </dsp:nvSpPr>
      <dsp:spPr>
        <a:xfrm>
          <a:off x="1130562" y="1147481"/>
          <a:ext cx="881231" cy="8812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A5D5-30DA-48D8-8DD2-270B3186A680}">
      <dsp:nvSpPr>
        <dsp:cNvPr id="0" name=""/>
        <dsp:cNvSpPr/>
      </dsp:nvSpPr>
      <dsp:spPr>
        <a:xfrm rot="10800000">
          <a:off x="1571177" y="2291767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Support people working </a:t>
          </a:r>
          <a:br>
            <a:rPr lang="en-GB" sz="2500" kern="1200" smtClean="0"/>
          </a:br>
          <a:r>
            <a:rPr lang="en-GB" sz="2500" kern="1200" smtClean="0"/>
            <a:t>in the life sciences</a:t>
          </a:r>
          <a:endParaRPr lang="en-GB" sz="2500" kern="1200" dirty="0"/>
        </a:p>
      </dsp:txBody>
      <dsp:txXfrm rot="10800000">
        <a:off x="1791485" y="2291767"/>
        <a:ext cx="5142847" cy="881231"/>
      </dsp:txXfrm>
    </dsp:sp>
    <dsp:sp modelId="{AAB9282F-029F-4690-8C85-B958B913B244}">
      <dsp:nvSpPr>
        <dsp:cNvPr id="0" name=""/>
        <dsp:cNvSpPr/>
      </dsp:nvSpPr>
      <dsp:spPr>
        <a:xfrm>
          <a:off x="1130562" y="2291767"/>
          <a:ext cx="881231" cy="8812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60239-553D-4A22-8FE7-8152EE0CC264}">
      <dsp:nvSpPr>
        <dsp:cNvPr id="0" name=""/>
        <dsp:cNvSpPr/>
      </dsp:nvSpPr>
      <dsp:spPr>
        <a:xfrm rot="10800000">
          <a:off x="1571177" y="3436052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Engage and encourage public interest in the life sciences</a:t>
          </a:r>
          <a:endParaRPr lang="en-GB" sz="2500" kern="1200" dirty="0"/>
        </a:p>
      </dsp:txBody>
      <dsp:txXfrm rot="10800000">
        <a:off x="1791485" y="3436052"/>
        <a:ext cx="5142847" cy="881231"/>
      </dsp:txXfrm>
    </dsp:sp>
    <dsp:sp modelId="{60E1905D-EE26-4A15-A587-EB44FF30C129}">
      <dsp:nvSpPr>
        <dsp:cNvPr id="0" name=""/>
        <dsp:cNvSpPr/>
      </dsp:nvSpPr>
      <dsp:spPr>
        <a:xfrm>
          <a:off x="1130562" y="3436052"/>
          <a:ext cx="881231" cy="88123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l">
              <a:defRPr sz="1300"/>
            </a:lvl1pPr>
          </a:lstStyle>
          <a:p>
            <a:r>
              <a:rPr lang="en-GB" dirty="0" smtClean="0"/>
              <a:t>The Royal Society of Biology and You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51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r">
              <a:defRPr sz="1300"/>
            </a:lvl1pPr>
          </a:lstStyle>
          <a:p>
            <a:r>
              <a:rPr lang="en-GB" dirty="0" smtClean="0"/>
              <a:t>29/06/2016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5745"/>
            <a:ext cx="4435599" cy="355039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r>
              <a:rPr lang="en-GB" dirty="0"/>
              <a:t>a</a:t>
            </a:r>
            <a:r>
              <a:rPr lang="en-GB" dirty="0" smtClean="0"/>
              <a:t>lexandra.spencer@rsb.org.uk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49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l">
              <a:defRPr sz="1300"/>
            </a:lvl1pPr>
          </a:lstStyle>
          <a:p>
            <a:r>
              <a:rPr lang="en-GB" smtClean="0"/>
              <a:t>Membership Presentation for Professional Grades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1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r">
              <a:defRPr sz="1300"/>
            </a:lvl1pPr>
          </a:lstStyle>
          <a:p>
            <a:r>
              <a:rPr lang="en-GB" smtClean="0"/>
              <a:t>02/12/2015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0225"/>
            <a:ext cx="3554413" cy="2667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0" tIns="47754" rIns="95510" bIns="477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3677"/>
            <a:ext cx="8187690" cy="3196114"/>
          </a:xfrm>
          <a:prstGeom prst="rect">
            <a:avLst/>
          </a:prstGeom>
        </p:spPr>
        <p:txBody>
          <a:bodyPr vert="horz" lIns="95510" tIns="47754" rIns="95510" bIns="477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746122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 anchor="b"/>
          <a:lstStyle>
            <a:lvl1pPr algn="l">
              <a:defRPr sz="1300"/>
            </a:lvl1pPr>
          </a:lstStyle>
          <a:p>
            <a:r>
              <a:rPr lang="en-GB" smtClean="0"/>
              <a:t>alexandra.spencer@rsb.org.uk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1" y="6746122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 anchor="b"/>
          <a:lstStyle>
            <a:lvl1pPr algn="r">
              <a:defRPr sz="1300"/>
            </a:lvl1pPr>
          </a:lstStyle>
          <a:p>
            <a:fld id="{208E132B-1838-4AA2-80A9-CFE37CC7E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28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Education, CPD – learning for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64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867">
                        <a14:foregroundMark x1="31333" y1="91717" x2="31333" y2="91717"/>
                        <a14:foregroundMark x1="34267" y1="85253" x2="34267" y2="85253"/>
                        <a14:foregroundMark x1="36067" y1="90404" x2="36067" y2="90404"/>
                        <a14:foregroundMark x1="31800" y1="90303" x2="31800" y2="90303"/>
                        <a14:foregroundMark x1="33267" y1="90707" x2="34267" y2="98384"/>
                        <a14:foregroundMark x1="74733" y1="86970" x2="75067" y2="96162"/>
                        <a14:foregroundMark x1="27067" y1="67879" x2="27067" y2="67879"/>
                        <a14:foregroundMark x1="29800" y1="74646" x2="29933" y2="75152"/>
                        <a14:foregroundMark x1="48733" y1="79697" x2="48733" y2="7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7"/>
          <a:stretch/>
        </p:blipFill>
        <p:spPr bwMode="auto">
          <a:xfrm flipH="1">
            <a:off x="1016" y="332656"/>
            <a:ext cx="9165578" cy="65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52785" y="404664"/>
            <a:ext cx="201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48A942"/>
                </a:solidFill>
              </a:rPr>
              <a:t>www.rsb.org.uk</a:t>
            </a:r>
            <a:endParaRPr lang="en-GB" dirty="0">
              <a:solidFill>
                <a:srgbClr val="48A942"/>
              </a:solidFill>
            </a:endParaRPr>
          </a:p>
        </p:txBody>
      </p:sp>
      <p:pic>
        <p:nvPicPr>
          <p:cNvPr id="4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4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256338"/>
            <a:ext cx="9144000" cy="601662"/>
            <a:chOff x="0" y="6255939"/>
            <a:chExt cx="9144000" cy="602058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>
              <a:off x="6228184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3312368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539552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0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529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90457"/>
            <a:ext cx="662879" cy="662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8566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3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484784"/>
            <a:ext cx="529208" cy="529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10944"/>
            <a:ext cx="338336" cy="338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750034"/>
            <a:ext cx="648072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000">
            <a:off x="267458" y="4469396"/>
            <a:ext cx="513161" cy="5131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7"/>
          <p:cNvGrpSpPr>
            <a:grpSpLocks/>
          </p:cNvGrpSpPr>
          <p:nvPr userDrawn="1"/>
        </p:nvGrpSpPr>
        <p:grpSpPr bwMode="auto">
          <a:xfrm>
            <a:off x="0" y="6256338"/>
            <a:ext cx="9144000" cy="601662"/>
            <a:chOff x="0" y="6255939"/>
            <a:chExt cx="9144000" cy="602058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>
              <a:off x="6228184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3312368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539552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0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32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67744" y="1412999"/>
            <a:ext cx="6264696" cy="2016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3EA436"/>
                </a:solidFill>
                <a:latin typeface="+mn-lt"/>
                <a:cs typeface="Arial" pitchFamily="34" charset="0"/>
              </a:rPr>
              <a:t>is the UK’s leading professional association for the life sciences representing a </a:t>
            </a:r>
            <a:r>
              <a:rPr lang="en-GB" sz="3000" b="1" dirty="0" smtClean="0">
                <a:latin typeface="+mn-lt"/>
                <a:cs typeface="Arial" pitchFamily="34" charset="0"/>
              </a:rPr>
              <a:t>single unified voice for biology</a:t>
            </a:r>
            <a:br>
              <a:rPr lang="en-GB" sz="3000" b="1" dirty="0" smtClean="0">
                <a:latin typeface="+mn-lt"/>
                <a:cs typeface="Arial" pitchFamily="34" charset="0"/>
              </a:rPr>
            </a:br>
            <a:r>
              <a:rPr lang="en-GB" sz="3000" b="1" dirty="0">
                <a:latin typeface="+mn-lt"/>
                <a:cs typeface="Arial" pitchFamily="34" charset="0"/>
              </a:rPr>
              <a:t/>
            </a:r>
            <a:br>
              <a:rPr lang="en-GB" sz="3000" b="1" dirty="0">
                <a:latin typeface="+mn-lt"/>
                <a:cs typeface="Arial" pitchFamily="34" charset="0"/>
              </a:rPr>
            </a:br>
            <a:endParaRPr lang="en-GB" sz="3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1720" y="360586"/>
            <a:ext cx="6768752" cy="6921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003D7D"/>
                </a:solidFill>
              </a:rPr>
              <a:t>The </a:t>
            </a:r>
            <a:r>
              <a:rPr lang="en-GB" sz="3200" b="1" dirty="0" smtClean="0">
                <a:solidFill>
                  <a:srgbClr val="003D7D"/>
                </a:solidFill>
              </a:rPr>
              <a:t>Royal Society of Biology</a:t>
            </a:r>
            <a:r>
              <a:rPr lang="en-GB" sz="3200" dirty="0" smtClean="0">
                <a:solidFill>
                  <a:srgbClr val="003D7D"/>
                </a:solidFill>
              </a:rPr>
              <a:t>…</a:t>
            </a:r>
            <a:endParaRPr lang="en-GB" sz="3200" dirty="0">
              <a:solidFill>
                <a:srgbClr val="003D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3476615"/>
            <a:ext cx="62646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represents and supports a diverse membership of </a:t>
            </a:r>
            <a:r>
              <a:rPr lang="en-GB" sz="3000" b="1" dirty="0" smtClean="0">
                <a:cs typeface="Arial" pitchFamily="34" charset="0"/>
              </a:rPr>
              <a:t>18,000</a:t>
            </a:r>
            <a:r>
              <a:rPr lang="en-GB" sz="3000" b="1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individuals, </a:t>
            </a:r>
            <a:r>
              <a:rPr lang="en-GB" sz="3000" b="1" dirty="0">
                <a:cs typeface="Arial" pitchFamily="34" charset="0"/>
              </a:rPr>
              <a:t>9</a:t>
            </a:r>
            <a:r>
              <a:rPr lang="en-GB" sz="3000" b="1" dirty="0" smtClean="0">
                <a:cs typeface="Arial" pitchFamily="34" charset="0"/>
              </a:rPr>
              <a:t>0 </a:t>
            </a: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learned societies and other organisations in the life sciences</a:t>
            </a:r>
            <a:endParaRPr lang="en-GB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7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3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23728" y="360586"/>
            <a:ext cx="6768752" cy="692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003D7D"/>
                </a:solidFill>
              </a:rPr>
              <a:t>As an </a:t>
            </a:r>
            <a:r>
              <a:rPr lang="en-GB" sz="3200" b="1" dirty="0" smtClean="0">
                <a:solidFill>
                  <a:srgbClr val="003D7D"/>
                </a:solidFill>
              </a:rPr>
              <a:t>organisation</a:t>
            </a:r>
            <a:r>
              <a:rPr lang="en-GB" sz="3200" dirty="0" smtClean="0">
                <a:solidFill>
                  <a:srgbClr val="003D7D"/>
                </a:solidFill>
              </a:rPr>
              <a:t>, the </a:t>
            </a:r>
            <a:br>
              <a:rPr lang="en-GB" sz="3200" dirty="0" smtClean="0">
                <a:solidFill>
                  <a:srgbClr val="003D7D"/>
                </a:solidFill>
              </a:rPr>
            </a:br>
            <a:r>
              <a:rPr lang="en-GB" sz="3200" dirty="0" smtClean="0">
                <a:solidFill>
                  <a:srgbClr val="003D7D"/>
                </a:solidFill>
              </a:rPr>
              <a:t>Royal Society of Biology works to…</a:t>
            </a:r>
            <a:endParaRPr lang="en-GB" sz="3200" dirty="0">
              <a:solidFill>
                <a:srgbClr val="003D7D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3638918"/>
              </p:ext>
            </p:extLst>
          </p:nvPr>
        </p:nvGraphicFramePr>
        <p:xfrm>
          <a:off x="1547664" y="1844824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6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9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34033" y="358676"/>
            <a:ext cx="6481762" cy="10541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As a </a:t>
            </a:r>
            <a:r>
              <a:rPr lang="en-GB" sz="3200" b="1" dirty="0" smtClean="0"/>
              <a:t>member </a:t>
            </a:r>
            <a:r>
              <a:rPr lang="en-GB" sz="3200" dirty="0" smtClean="0"/>
              <a:t>of the Royal Society of Biology, you can…</a:t>
            </a:r>
            <a:endParaRPr lang="en-GB" sz="3200" dirty="0"/>
          </a:p>
        </p:txBody>
      </p:sp>
      <p:pic>
        <p:nvPicPr>
          <p:cNvPr id="2052" name="Picture 4" descr="S:\MMC\Recruitment\Toolkit\For website\Word 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3857"/>
            <a:ext cx="6552728" cy="47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10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1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67744" y="2348880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D7D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latin typeface="+mn-lt"/>
                <a:cs typeface="Arial" pitchFamily="34" charset="0"/>
              </a:rPr>
              <a:t>Join your Professional </a:t>
            </a:r>
            <a:r>
              <a:rPr lang="en-GB" b="1" dirty="0" smtClean="0">
                <a:latin typeface="+mn-lt"/>
                <a:cs typeface="Arial" pitchFamily="34" charset="0"/>
              </a:rPr>
              <a:t>Association</a:t>
            </a:r>
            <a:endParaRPr lang="en-GB" sz="1100" b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1100" dirty="0">
                <a:latin typeface="+mn-lt"/>
                <a:cs typeface="Arial" pitchFamily="34" charset="0"/>
              </a:rPr>
              <a:t/>
            </a:r>
            <a:br>
              <a:rPr lang="en-GB" sz="1100" dirty="0">
                <a:latin typeface="+mn-lt"/>
                <a:cs typeface="Arial" pitchFamily="34" charset="0"/>
              </a:rPr>
            </a:br>
            <a:r>
              <a:rPr lang="en-GB" dirty="0">
                <a:latin typeface="+mn-lt"/>
                <a:cs typeface="Arial" pitchFamily="34" charset="0"/>
              </a:rPr>
              <a:t>Support the Life </a:t>
            </a:r>
            <a:r>
              <a:rPr lang="en-GB" dirty="0" smtClean="0">
                <a:latin typeface="+mn-lt"/>
                <a:cs typeface="Arial" pitchFamily="34" charset="0"/>
              </a:rPr>
              <a:t>Sciences</a:t>
            </a:r>
            <a:endParaRPr lang="en-GB" sz="1100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1100" dirty="0">
                <a:latin typeface="+mn-lt"/>
                <a:cs typeface="Arial" pitchFamily="34" charset="0"/>
              </a:rPr>
              <a:t/>
            </a:r>
            <a:br>
              <a:rPr lang="en-GB" sz="1100" dirty="0">
                <a:latin typeface="+mn-lt"/>
                <a:cs typeface="Arial" pitchFamily="34" charset="0"/>
              </a:rPr>
            </a:b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Become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a member </a:t>
            </a: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of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the </a:t>
            </a:r>
            <a:b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</a:b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Royal Society </a:t>
            </a: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of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Biology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67744" y="5670376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D7D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000" dirty="0">
                <a:solidFill>
                  <a:srgbClr val="007367"/>
                </a:solidFill>
                <a:latin typeface="+mn-lt"/>
                <a:cs typeface="Arial" pitchFamily="34" charset="0"/>
              </a:rPr>
              <a:t/>
            </a:r>
            <a:br>
              <a:rPr lang="en-GB" sz="1000" dirty="0">
                <a:solidFill>
                  <a:srgbClr val="007367"/>
                </a:solidFill>
                <a:latin typeface="+mn-lt"/>
                <a:cs typeface="Arial" pitchFamily="34" charset="0"/>
              </a:rPr>
            </a:br>
            <a:r>
              <a:rPr lang="en-GB" sz="3200" u="sng" dirty="0" smtClean="0">
                <a:solidFill>
                  <a:srgbClr val="007367"/>
                </a:solidFill>
                <a:latin typeface="+mn-lt"/>
                <a:cs typeface="Arial" pitchFamily="34" charset="0"/>
              </a:rPr>
              <a:t>www.rsb.org.uk/join</a:t>
            </a:r>
            <a:r>
              <a:rPr lang="en-GB" sz="3200" dirty="0" smtClean="0">
                <a:solidFill>
                  <a:srgbClr val="007367"/>
                </a:solidFill>
                <a:latin typeface="+mn-lt"/>
                <a:cs typeface="Arial" pitchFamily="34" charset="0"/>
              </a:rPr>
              <a:t> </a:t>
            </a:r>
            <a:endParaRPr lang="en-GB" sz="1000" dirty="0" smtClean="0">
              <a:solidFill>
                <a:srgbClr val="007367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5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5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3D7D"/>
      </a:dk1>
      <a:lt1>
        <a:sysClr val="window" lastClr="FFFFFF"/>
      </a:lt1>
      <a:dk2>
        <a:srgbClr val="003D7D"/>
      </a:dk2>
      <a:lt2>
        <a:srgbClr val="003D7D"/>
      </a:lt2>
      <a:accent1>
        <a:srgbClr val="003D7D"/>
      </a:accent1>
      <a:accent2>
        <a:srgbClr val="003D7D"/>
      </a:accent2>
      <a:accent3>
        <a:srgbClr val="003D7D"/>
      </a:accent3>
      <a:accent4>
        <a:srgbClr val="003D7D"/>
      </a:accent4>
      <a:accent5>
        <a:srgbClr val="003D7D"/>
      </a:accent5>
      <a:accent6>
        <a:srgbClr val="003D7D"/>
      </a:accent6>
      <a:hlink>
        <a:srgbClr val="003D7D"/>
      </a:hlink>
      <a:folHlink>
        <a:srgbClr val="003D7D"/>
      </a:folHlink>
    </a:clrScheme>
    <a:fontScheme name="oithe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92</Words>
  <Application>Microsoft Office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is the UK’s leading professional association for the life sciences representing a single unified voice for biology  </vt:lpstr>
      <vt:lpstr>As an organisation, the  Royal Society of Biology works to…</vt:lpstr>
      <vt:lpstr>As a member of the Royal Society of Biology, you can…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Spencer</dc:creator>
  <cp:lastModifiedBy>Alexandra Spencer</cp:lastModifiedBy>
  <cp:revision>372</cp:revision>
  <cp:lastPrinted>2015-12-01T14:27:17Z</cp:lastPrinted>
  <dcterms:created xsi:type="dcterms:W3CDTF">2015-07-30T15:27:23Z</dcterms:created>
  <dcterms:modified xsi:type="dcterms:W3CDTF">2020-04-21T09:42:04Z</dcterms:modified>
</cp:coreProperties>
</file>